
<file path=[Content_Types].xml><?xml version="1.0" encoding="utf-8"?>
<Types xmlns="http://schemas.openxmlformats.org/package/2006/content-types">
  <Override PartName="/_rels/.rels" ContentType="application/vnd.openxmlformats-package.relationships+xml"/>
  <Override PartName="/ppt/notesSlides/_rels/notesSlide5.xml.rels" ContentType="application/vnd.openxmlformats-package.relationships+xml"/>
  <Override PartName="/ppt/notesSlides/_rels/notesSlide1.xml.rels" ContentType="application/vnd.openxmlformats-package.relationships+xml"/>
  <Override PartName="/ppt/notesSlides/notesSlide5.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4.png" ContentType="image/png"/>
  <Override PartName="/ppt/media/image13.png" ContentType="image/png"/>
  <Override PartName="/ppt/media/image12.png" ContentType="image/png"/>
  <Override PartName="/ppt/media/image11.png" ContentType="image/png"/>
  <Override PartName="/ppt/media/image9.png" ContentType="image/png"/>
  <Override PartName="/ppt/media/image8.png" ContentType="image/png"/>
  <Override PartName="/ppt/media/image7.png" ContentType="image/png"/>
  <Override PartName="/ppt/media/image6.png" ContentType="image/png"/>
  <Override PartName="/ppt/media/image10.png" ContentType="image/png"/>
  <Override PartName="/ppt/media/image28.png" ContentType="image/png"/>
  <Override PartName="/ppt/media/image5.png" ContentType="image/png"/>
  <Override PartName="/ppt/media/image27.png" ContentType="image/png"/>
  <Override PartName="/ppt/media/image4.png" ContentType="image/png"/>
  <Override PartName="/ppt/media/image26.png" ContentType="image/png"/>
  <Override PartName="/ppt/media/image3.png" ContentType="image/png"/>
  <Override PartName="/ppt/media/image16.png" ContentType="image/png"/>
  <Override PartName="/ppt/media/image25.png" ContentType="image/png"/>
  <Override PartName="/ppt/media/image2.png" ContentType="image/png"/>
  <Override PartName="/ppt/media/image15.png" ContentType="image/png"/>
  <Override PartName="/ppt/media/image24.png" ContentType="image/png"/>
  <Override PartName="/ppt/media/image1.png" ContentType="image/png"/>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9.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71.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54.xml" ContentType="application/vnd.openxmlformats-officedocument.presentationml.slideLayout+xml"/>
  <Override PartName="/ppt/slideLayouts/slideLayout78.xml" ContentType="application/vnd.openxmlformats-officedocument.presentationml.slideLayout+xml"/>
  <Override PartName="/ppt/slideLayouts/slideLayout53.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83.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65.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28.xml" ContentType="application/vnd.openxmlformats-officedocument.presentationml.slideLayout+xml"/>
  <Override PartName="/ppt/slideLayouts/slideLayout61.xml" ContentType="application/vnd.openxmlformats-officedocument.presentationml.slideLayout+xml"/>
  <Override PartName="/ppt/slideLayouts/slideLayout77.xml" ContentType="application/vnd.openxmlformats-officedocument.presentationml.slideLayout+xml"/>
  <Override PartName="/ppt/slideLayouts/slideLayout52.xml" ContentType="application/vnd.openxmlformats-officedocument.presentationml.slideLayout+xml"/>
  <Override PartName="/ppt/slideLayouts/slideLayout27.xml" ContentType="application/vnd.openxmlformats-officedocument.presentationml.slideLayout+xml"/>
  <Override PartName="/ppt/slideLayouts/slideLayout60.xml" ContentType="application/vnd.openxmlformats-officedocument.presentationml.slideLayout+xml"/>
  <Override PartName="/ppt/slideLayouts/slideLayout76.xml" ContentType="application/vnd.openxmlformats-officedocument.presentationml.slideLayout+xml"/>
  <Override PartName="/ppt/slideLayouts/slideLayout51.xml" ContentType="application/vnd.openxmlformats-officedocument.presentationml.slideLayout+xml"/>
  <Override PartName="/ppt/slideLayouts/slideLayout26.xml" ContentType="application/vnd.openxmlformats-officedocument.presentationml.slideLayout+xml"/>
  <Override PartName="/ppt/slideLayouts/_rels/slideLayout84.xml.rels" ContentType="application/vnd.openxmlformats-package.relationships+xml"/>
  <Override PartName="/ppt/slideLayouts/_rels/slideLayout83.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80.xml.rels" ContentType="application/vnd.openxmlformats-package.relationships+xml"/>
  <Override PartName="/ppt/slideLayouts/_rels/slideLayout79.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76.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39.xml.rels" ContentType="application/vnd.openxmlformats-package.relationships+xml"/>
  <Override PartName="/ppt/slideLayouts/_rels/slideLayout61.xml.rels" ContentType="application/vnd.openxmlformats-package.relationships+xml"/>
  <Override PartName="/ppt/slideLayouts/_rels/slideLayout60.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29.xml.rels" ContentType="application/vnd.openxmlformats-package.relationships+xml"/>
  <Override PartName="/ppt/slideLayouts/_rels/slideLayout51.xml.rels" ContentType="application/vnd.openxmlformats-package.relationships+xml"/>
  <Override PartName="/ppt/slideLayouts/_rels/slideLayout28.xml.rels" ContentType="application/vnd.openxmlformats-package.relationships+xml"/>
  <Override PartName="/ppt/slideLayouts/_rels/slideLayout50.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32.xml.rels" ContentType="application/vnd.openxmlformats-package.relationships+xml"/>
  <Override PartName="/ppt/slideLayouts/_rels/slideLayout78.xml.rels" ContentType="application/vnd.openxmlformats-package.relationships+xml"/>
  <Override PartName="/ppt/slideLayouts/_rels/slideLayout31.xml.rels" ContentType="application/vnd.openxmlformats-package.relationships+xml"/>
  <Override PartName="/ppt/slideLayouts/_rels/slideLayout77.xml.rels" ContentType="application/vnd.openxmlformats-package.relationships+xml"/>
  <Override PartName="/ppt/slideLayouts/_rels/slideLayout30.xml.rels" ContentType="application/vnd.openxmlformats-package.relationships+xml"/>
  <Override PartName="/ppt/slideLayouts/_rels/slideLayout1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2.xml.rels" ContentType="application/vnd.openxmlformats-package.relationships+xml"/>
  <Override PartName="/ppt/slideLayouts/_rels/slideLayout69.xml.rels" ContentType="application/vnd.openxmlformats-package.relationships+xml"/>
  <Override PartName="/ppt/slideLayouts/_rels/slideLayout22.xml.rels" ContentType="application/vnd.openxmlformats-package.relationships+xml"/>
  <Override PartName="/ppt/slideLayouts/_rels/slideLayout46.xml.rels" ContentType="application/vnd.openxmlformats-package.relationships+xml"/>
  <Override PartName="/ppt/slideLayouts/_rels/slideLayout1.xml.rels" ContentType="application/vnd.openxmlformats-package.relationships+xml"/>
  <Override PartName="/ppt/slideLayouts/_rels/slideLayout68.xml.rels" ContentType="application/vnd.openxmlformats-package.relationships+xml"/>
  <Override PartName="/ppt/slideLayouts/_rels/slideLayout21.xml.rels" ContentType="application/vnd.openxmlformats-package.relationships+xml"/>
  <Override PartName="/ppt/slideLayouts/_rels/slideLayout45.xml.rels" ContentType="application/vnd.openxmlformats-package.relationships+xml"/>
  <Override PartName="/ppt/slideLayouts/_rels/slideLayout67.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57.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44.xml.rels" ContentType="application/vnd.openxmlformats-package.relationships+xml"/>
  <Override PartName="/ppt/slideLayouts/_rels/slideLayout16.xml.rels" ContentType="application/vnd.openxmlformats-package.relationships+xml"/>
  <Override PartName="/ppt/slideLayouts/_rels/slideLayout12.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7.xml.rels" ContentType="application/vnd.openxmlformats-package.relationships+xml"/>
  <Override PartName="/ppt/slideLayouts/_rels/slideLayout26.xml.rels" ContentType="application/vnd.openxmlformats-package.relationships+xml"/>
  <Override PartName="/ppt/slideLayouts/_rels/slideLayout14.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59.xml.rels" ContentType="application/vnd.openxmlformats-package.relationships+xml"/>
  <Override PartName="/ppt/slideLayouts/_rels/slideLayout36.xml.rels" ContentType="application/vnd.openxmlformats-package.relationships+xml"/>
  <Override PartName="/ppt/slideLayouts/_rels/slideLayout58.xml.rels" ContentType="application/vnd.openxmlformats-package.relationships+xml"/>
  <Override PartName="/ppt/slideLayouts/slideLayout75.xml" ContentType="application/vnd.openxmlformats-officedocument.presentationml.slideLayout+xml"/>
  <Override PartName="/ppt/slideLayouts/slideLayout50.xml" ContentType="application/vnd.openxmlformats-officedocument.presentationml.slideLayout+xml"/>
  <Override PartName="/ppt/slideLayouts/slideLayout25.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66.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s/_rels/slide3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37.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36.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35.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xml.rels" ContentType="application/vnd.openxmlformats-package.relationships+xml"/>
  <Override PartName="/ppt/slides/_rels/slide27.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8.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13.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11.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Lst>
  <p:sldSz cx="13004800" cy="97536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251" name="PlaceHolder 2"/>
          <p:cNvSpPr>
            <a:spLocks noGrp="1"/>
          </p:cNvSpPr>
          <p:nvPr>
            <p:ph type="hdr"/>
          </p:nvPr>
        </p:nvSpPr>
        <p:spPr>
          <a:xfrm>
            <a:off x="0" y="0"/>
            <a:ext cx="3372840" cy="502560"/>
          </a:xfrm>
          <a:prstGeom prst="rect">
            <a:avLst/>
          </a:prstGeom>
        </p:spPr>
        <p:txBody>
          <a:bodyPr bIns="0" lIns="0" rIns="0" tIns="0" wrap="none"/>
          <a:p>
            <a:r>
              <a:rPr lang="en-US"/>
              <a:t>&lt;header&gt;</a:t>
            </a:r>
            <a:endParaRPr/>
          </a:p>
        </p:txBody>
      </p:sp>
      <p:sp>
        <p:nvSpPr>
          <p:cNvPr id="252" name="PlaceHolder 3"/>
          <p:cNvSpPr>
            <a:spLocks noGrp="1"/>
          </p:cNvSpPr>
          <p:nvPr>
            <p:ph type="dt"/>
          </p:nvPr>
        </p:nvSpPr>
        <p:spPr>
          <a:xfrm>
            <a:off x="4399200" y="0"/>
            <a:ext cx="3372840" cy="502560"/>
          </a:xfrm>
          <a:prstGeom prst="rect">
            <a:avLst/>
          </a:prstGeom>
        </p:spPr>
        <p:txBody>
          <a:bodyPr bIns="0" lIns="0" rIns="0" tIns="0" wrap="none"/>
          <a:p>
            <a:pPr algn="r"/>
            <a:r>
              <a:rPr lang="en-US"/>
              <a:t>&lt;date/time&gt;</a:t>
            </a:r>
            <a:endParaRPr/>
          </a:p>
        </p:txBody>
      </p:sp>
      <p:sp>
        <p:nvSpPr>
          <p:cNvPr id="253" name="PlaceHolder 4"/>
          <p:cNvSpPr>
            <a:spLocks noGrp="1"/>
          </p:cNvSpPr>
          <p:nvPr>
            <p:ph type="ftr"/>
          </p:nvPr>
        </p:nvSpPr>
        <p:spPr>
          <a:xfrm>
            <a:off x="0" y="9555480"/>
            <a:ext cx="3372840" cy="502560"/>
          </a:xfrm>
          <a:prstGeom prst="rect">
            <a:avLst/>
          </a:prstGeom>
        </p:spPr>
        <p:txBody>
          <a:bodyPr anchor="b" bIns="0" lIns="0" rIns="0" tIns="0" wrap="none"/>
          <a:p>
            <a:r>
              <a:rPr lang="en-US"/>
              <a:t>&lt;footer&gt;</a:t>
            </a:r>
            <a:endParaRPr/>
          </a:p>
        </p:txBody>
      </p:sp>
      <p:sp>
        <p:nvSpPr>
          <p:cNvPr id="254" name="PlaceHolder 5"/>
          <p:cNvSpPr>
            <a:spLocks noGrp="1"/>
          </p:cNvSpPr>
          <p:nvPr>
            <p:ph type="sldNum"/>
          </p:nvPr>
        </p:nvSpPr>
        <p:spPr>
          <a:xfrm>
            <a:off x="4399200" y="9555480"/>
            <a:ext cx="3372840" cy="502560"/>
          </a:xfrm>
          <a:prstGeom prst="rect">
            <a:avLst/>
          </a:prstGeom>
        </p:spPr>
        <p:txBody>
          <a:bodyPr anchor="b" bIns="0" lIns="0" rIns="0" tIns="0" wrap="none"/>
          <a:p>
            <a:pPr algn="r"/>
            <a:fld id="{7121E171-D1D1-4181-A1E1-7161E1412181}" type="slidenum">
              <a:rPr lang="en-US"/>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7" name="PlaceHolder 1"/>
          <p:cNvSpPr>
            <a:spLocks noGrp="1"/>
          </p:cNvSpPr>
          <p:nvPr>
            <p:ph type="body"/>
          </p:nvPr>
        </p:nvSpPr>
        <p:spPr>
          <a:xfrm>
            <a:off x="0" y="0"/>
            <a:ext cx="11796480" cy="11796480"/>
          </a:xfrm>
          <a:prstGeom prst="rect">
            <a:avLst/>
          </a:prstGeom>
        </p:spPr>
        <p:txBody>
          <a:bodyPr bIns="45000" lIns="90000" rIns="90000" tIns="45000"/>
          <a:p>
            <a:pPr>
              <a:lnSpc>
                <a:spcPct val="100000"/>
              </a:lnSpc>
            </a:pPr>
            <a:r>
              <a:rPr lang="en-US" sz="2400"/>
              <a:t>As the Internet drives economic and social development, national telecommunications regulators and service providers have an interest in performance data that reflects real-world conditions.  Measurement Lab (M-Lab) provides the largest open repository of performance data, collected from broad sample populations, that reflects end-user conditions based on software integrations and partnerships. This dataset is currently used by governments and public interest organizations across North America and Europe, in order to assess the deployment and performance of broadband connectivity. The most recent research from M-Lab’s data exposed episodes of persistent congestion across the United States over the past three years due to network interconnection disagreements. As M-Lab builds out its infrastructure to include more international coverage, it has sought to promote the use of its existing data and increase collaborations in Asia. This presentation will serve as an introduction to the platform as a public resource that provides open, methodologically-based performance and transparency data from the edge, in order to prompt greater use of existing data and tools amongst the providers, regulators and organizations that have an interest in promoting reliable access. We will introduce the measurements that M-Lab is currently collecting and then describe how to access this information through newly release toolkits. The presentation will then use the technical findings of the interconnection study, including discovery of prioritization regimes, to demonstrate trustworthy measurement on controversial issues as a third-party to an underlying network relationship. This presentation will also offer an update on new developments with M-Lab, including new tests and Asian sites, and conclude with an invitation for further collaboration.</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8" name="PlaceHolder 1"/>
          <p:cNvSpPr>
            <a:spLocks noGrp="1"/>
          </p:cNvSpPr>
          <p:nvPr>
            <p:ph type="body"/>
          </p:nvPr>
        </p:nvSpPr>
        <p:spPr>
          <a:xfrm>
            <a:off x="0" y="0"/>
            <a:ext cx="11796480" cy="11796480"/>
          </a:xfrm>
          <a:prstGeom prst="rect">
            <a:avLst/>
          </a:prstGeom>
        </p:spPr>
        <p:txBody>
          <a:bodyPr bIns="45000" lIns="90000" rIns="90000" tIns="45000"/>
          <a:p>
            <a:pPr>
              <a:lnSpc>
                <a:spcPct val="100000"/>
              </a:lnSpc>
            </a:pPr>
            <a:r>
              <a:rPr lang="en-US" sz="2400"/>
              <a:t>NDT (200,000 tests per day)</a:t>
            </a:r>
            <a:endParaRPr/>
          </a:p>
          <a:p>
            <a:pPr>
              <a:lnSpc>
                <a:spcPct val="100000"/>
              </a:lnSpc>
            </a:pPr>
            <a:r>
              <a:rPr lang="en-US" sz="2400"/>
              <a:t>Tests of traffic shaping</a:t>
            </a:r>
            <a:endParaRPr/>
          </a:p>
          <a:p>
            <a:pPr>
              <a:lnSpc>
                <a:spcPct val="100000"/>
              </a:lnSpc>
            </a:pPr>
            <a:r>
              <a:rPr lang="en-US" sz="2400"/>
              <a:t>Path Data for Each Test</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6"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27"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9"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30"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31"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32"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34"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35"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41"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43"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45"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46"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50"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51"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52"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5"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54"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55"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56"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58"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59"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60"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62"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63"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65"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66"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67"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68"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70"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71"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76"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77"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79"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81"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82"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8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7"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84"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86"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87"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88"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90"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91"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92"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94"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95"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96"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98"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99"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01"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02"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03"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104"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06"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07"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12"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14"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9"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0"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16"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17"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21"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22"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123"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25"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26"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27"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29"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30"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31"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33"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134"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36"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37"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38"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139"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41"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42"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4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48"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50"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52"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53"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5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55"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57"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58"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159"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61"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62"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63"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65"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66"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67"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69"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170"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72"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73"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74"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175"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77"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78"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84"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86"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88"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89"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93"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94"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195"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97"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98"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199"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01"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02"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03"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4"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15"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16"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05"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206"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08"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09"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10"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211"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13"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14"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19" name="PlaceHolder 2"/>
          <p:cNvSpPr>
            <a:spLocks noGrp="1"/>
          </p:cNvSpPr>
          <p:nvPr>
            <p:ph type="subTitle"/>
          </p:nvPr>
        </p:nvSpPr>
        <p:spPr>
          <a:xfrm>
            <a:off x="650160" y="2282040"/>
            <a:ext cx="11443320" cy="5656320"/>
          </a:xfrm>
          <a:prstGeom prst="rect">
            <a:avLst/>
          </a:prstGeom>
        </p:spPr>
        <p:txBody>
          <a:bodyPr anchor="ctr" bIns="0" lIns="0" rIns="0" tIns="0" wrap="none"/>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21" name="PlaceHolder 2"/>
          <p:cNvSpPr>
            <a:spLocks noGrp="1"/>
          </p:cNvSpPr>
          <p:nvPr>
            <p:ph type="body"/>
          </p:nvPr>
        </p:nvSpPr>
        <p:spPr>
          <a:xfrm>
            <a:off x="650160" y="2282040"/>
            <a:ext cx="11443320" cy="5655960"/>
          </a:xfrm>
          <a:prstGeom prst="rect">
            <a:avLst/>
          </a:prstGeom>
        </p:spPr>
        <p:txBody>
          <a:bodyPr bIns="0" lIns="0" rIns="0" tIns="0" wrap="none"/>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23"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224" name="PlaceHolder 3"/>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50160" y="389160"/>
            <a:ext cx="11703240" cy="7548840"/>
          </a:xfrm>
          <a:prstGeom prst="rect">
            <a:avLst/>
          </a:prstGeom>
        </p:spPr>
        <p:txBody>
          <a:bodyPr anchor="ctr" bIns="0" lIns="0" rIns="0" tIns="0" wrap="none"/>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28"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29" name="PlaceHolder 3"/>
          <p:cNvSpPr>
            <a:spLocks noGrp="1"/>
          </p:cNvSpPr>
          <p:nvPr>
            <p:ph type="body"/>
          </p:nvPr>
        </p:nvSpPr>
        <p:spPr>
          <a:xfrm>
            <a:off x="650160" y="5235840"/>
            <a:ext cx="5583960" cy="2697480"/>
          </a:xfrm>
          <a:prstGeom prst="rect">
            <a:avLst/>
          </a:prstGeom>
        </p:spPr>
        <p:txBody>
          <a:bodyPr bIns="0" lIns="0" rIns="0" tIns="0" wrap="none"/>
          <a:p>
            <a:endParaRPr/>
          </a:p>
        </p:txBody>
      </p:sp>
      <p:sp>
        <p:nvSpPr>
          <p:cNvPr id="230" name="PlaceHolder 4"/>
          <p:cNvSpPr>
            <a:spLocks noGrp="1"/>
          </p:cNvSpPr>
          <p:nvPr>
            <p:ph type="body"/>
          </p:nvPr>
        </p:nvSpPr>
        <p:spPr>
          <a:xfrm>
            <a:off x="6513480" y="2282040"/>
            <a:ext cx="5583960" cy="565596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18"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19"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0"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32" name="PlaceHolder 2"/>
          <p:cNvSpPr>
            <a:spLocks noGrp="1"/>
          </p:cNvSpPr>
          <p:nvPr>
            <p:ph type="body"/>
          </p:nvPr>
        </p:nvSpPr>
        <p:spPr>
          <a:xfrm>
            <a:off x="650160" y="2282040"/>
            <a:ext cx="5583960" cy="5655960"/>
          </a:xfrm>
          <a:prstGeom prst="rect">
            <a:avLst/>
          </a:prstGeom>
        </p:spPr>
        <p:txBody>
          <a:bodyPr bIns="0" lIns="0" rIns="0" tIns="0" wrap="none"/>
          <a:p>
            <a:endParaRPr/>
          </a:p>
        </p:txBody>
      </p:sp>
      <p:sp>
        <p:nvSpPr>
          <p:cNvPr id="233"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34" name="PlaceHolder 4"/>
          <p:cNvSpPr>
            <a:spLocks noGrp="1"/>
          </p:cNvSpPr>
          <p:nvPr>
            <p:ph type="body"/>
          </p:nvPr>
        </p:nvSpPr>
        <p:spPr>
          <a:xfrm>
            <a:off x="6513480" y="5235840"/>
            <a:ext cx="5583960" cy="2697480"/>
          </a:xfrm>
          <a:prstGeom prst="rect">
            <a:avLst/>
          </a:prstGeom>
        </p:spPr>
        <p:txBody>
          <a:bodyPr bIns="0" lIns="0" rIns="0" tIns="0" wrap="none"/>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36"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37"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38"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40" name="PlaceHolder 2"/>
          <p:cNvSpPr>
            <a:spLocks noGrp="1"/>
          </p:cNvSpPr>
          <p:nvPr>
            <p:ph type="body"/>
          </p:nvPr>
        </p:nvSpPr>
        <p:spPr>
          <a:xfrm>
            <a:off x="650160" y="2282040"/>
            <a:ext cx="11443320" cy="2697480"/>
          </a:xfrm>
          <a:prstGeom prst="rect">
            <a:avLst/>
          </a:prstGeom>
        </p:spPr>
        <p:txBody>
          <a:bodyPr bIns="0" lIns="0" rIns="0" tIns="0" wrap="none"/>
          <a:p>
            <a:endParaRPr/>
          </a:p>
        </p:txBody>
      </p:sp>
      <p:sp>
        <p:nvSpPr>
          <p:cNvPr id="241" name="PlaceHolder 3"/>
          <p:cNvSpPr>
            <a:spLocks noGrp="1"/>
          </p:cNvSpPr>
          <p:nvPr>
            <p:ph type="body"/>
          </p:nvPr>
        </p:nvSpPr>
        <p:spPr>
          <a:xfrm>
            <a:off x="650160" y="5235840"/>
            <a:ext cx="11443320" cy="2697480"/>
          </a:xfrm>
          <a:prstGeom prst="rect">
            <a:avLst/>
          </a:prstGeom>
        </p:spPr>
        <p:txBody>
          <a:bodyPr bIns="0" lIns="0" rIns="0" tIns="0" wrap="none"/>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43"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44"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45" name="PlaceHolder 4"/>
          <p:cNvSpPr>
            <a:spLocks noGrp="1"/>
          </p:cNvSpPr>
          <p:nvPr>
            <p:ph type="body"/>
          </p:nvPr>
        </p:nvSpPr>
        <p:spPr>
          <a:xfrm>
            <a:off x="6513480" y="5235840"/>
            <a:ext cx="5583960" cy="2697480"/>
          </a:xfrm>
          <a:prstGeom prst="rect">
            <a:avLst/>
          </a:prstGeom>
        </p:spPr>
        <p:txBody>
          <a:bodyPr bIns="0" lIns="0" rIns="0" tIns="0" wrap="none"/>
          <a:p>
            <a:endParaRPr/>
          </a:p>
        </p:txBody>
      </p:sp>
      <p:sp>
        <p:nvSpPr>
          <p:cNvPr id="246" name="PlaceHolder 5"/>
          <p:cNvSpPr>
            <a:spLocks noGrp="1"/>
          </p:cNvSpPr>
          <p:nvPr>
            <p:ph type="body"/>
          </p:nvPr>
        </p:nvSpPr>
        <p:spPr>
          <a:xfrm>
            <a:off x="650160" y="5235840"/>
            <a:ext cx="5583960" cy="2697480"/>
          </a:xfrm>
          <a:prstGeom prst="rect">
            <a:avLst/>
          </a:prstGeom>
        </p:spPr>
        <p:txBody>
          <a:bodyPr bIns="0" lIns="0" rIns="0" tIns="0" wrap="none"/>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48"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49" name="PlaceHolder 3"/>
          <p:cNvSpPr>
            <a:spLocks noGrp="1"/>
          </p:cNvSpPr>
          <p:nvPr>
            <p:ph type="body"/>
          </p:nvPr>
        </p:nvSpPr>
        <p:spPr>
          <a:xfrm>
            <a:off x="6513480" y="2282040"/>
            <a:ext cx="5583960" cy="269748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50160" y="389160"/>
            <a:ext cx="11703240" cy="1628640"/>
          </a:xfrm>
          <a:prstGeom prst="rect">
            <a:avLst/>
          </a:prstGeom>
        </p:spPr>
        <p:txBody>
          <a:bodyPr anchor="ctr" bIns="0" lIns="0" rIns="0" tIns="0" wrap="none"/>
          <a:p>
            <a:pPr algn="ctr"/>
            <a:endParaRPr/>
          </a:p>
        </p:txBody>
      </p:sp>
      <p:sp>
        <p:nvSpPr>
          <p:cNvPr id="22" name="PlaceHolder 2"/>
          <p:cNvSpPr>
            <a:spLocks noGrp="1"/>
          </p:cNvSpPr>
          <p:nvPr>
            <p:ph type="body"/>
          </p:nvPr>
        </p:nvSpPr>
        <p:spPr>
          <a:xfrm>
            <a:off x="650160" y="2282040"/>
            <a:ext cx="5583960" cy="2697480"/>
          </a:xfrm>
          <a:prstGeom prst="rect">
            <a:avLst/>
          </a:prstGeom>
        </p:spPr>
        <p:txBody>
          <a:bodyPr bIns="0" lIns="0" rIns="0" tIns="0" wrap="none"/>
          <a:p>
            <a:endParaRPr/>
          </a:p>
        </p:txBody>
      </p:sp>
      <p:sp>
        <p:nvSpPr>
          <p:cNvPr id="23" name="PlaceHolder 3"/>
          <p:cNvSpPr>
            <a:spLocks noGrp="1"/>
          </p:cNvSpPr>
          <p:nvPr>
            <p:ph type="body"/>
          </p:nvPr>
        </p:nvSpPr>
        <p:spPr>
          <a:xfrm>
            <a:off x="6513480" y="2282040"/>
            <a:ext cx="5583960" cy="2697480"/>
          </a:xfrm>
          <a:prstGeom prst="rect">
            <a:avLst/>
          </a:prstGeom>
        </p:spPr>
        <p:txBody>
          <a:bodyPr bIns="0" lIns="0" rIns="0" tIns="0" wrap="none"/>
          <a:p>
            <a:endParaRPr/>
          </a:p>
        </p:txBody>
      </p:sp>
      <p:sp>
        <p:nvSpPr>
          <p:cNvPr id="24" name="PlaceHolder 4"/>
          <p:cNvSpPr>
            <a:spLocks noGrp="1"/>
          </p:cNvSpPr>
          <p:nvPr>
            <p:ph type="body"/>
          </p:nvPr>
        </p:nvSpPr>
        <p:spPr>
          <a:xfrm>
            <a:off x="650160" y="5235840"/>
            <a:ext cx="11442600" cy="269748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571680" y="-11797200"/>
            <a:ext cx="11867400" cy="13765680"/>
          </a:xfrm>
          <a:prstGeom prst="rect">
            <a:avLst/>
          </a:prstGeom>
          <a:ln w="12600">
            <a:solidFill>
              <a:srgbClr val="9a9a9a"/>
            </a:solidFill>
            <a:miter/>
          </a:ln>
        </p:spPr>
      </p:sp>
      <p:sp>
        <p:nvSpPr>
          <p:cNvPr id="1" name="CustomShape 2"/>
          <p:cNvSpPr/>
          <p:nvPr/>
        </p:nvSpPr>
        <p:spPr>
          <a:xfrm>
            <a:off x="571680" y="-11797200"/>
            <a:ext cx="11867400" cy="16547040"/>
          </a:xfrm>
          <a:prstGeom prst="rect">
            <a:avLst/>
          </a:prstGeom>
          <a:ln w="12600">
            <a:solidFill>
              <a:srgbClr val="9a9a9a"/>
            </a:solidFill>
            <a:miter/>
          </a:ln>
        </p:spPr>
      </p:sp>
      <p:sp>
        <p:nvSpPr>
          <p:cNvPr id="2" name="PlaceHolder 3"/>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3" name="PlaceHolder 4"/>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CustomShape 1"/>
          <p:cNvSpPr/>
          <p:nvPr/>
        </p:nvSpPr>
        <p:spPr>
          <a:xfrm>
            <a:off x="571680" y="-11797200"/>
            <a:ext cx="11867400" cy="13765680"/>
          </a:xfrm>
          <a:prstGeom prst="rect">
            <a:avLst/>
          </a:prstGeom>
          <a:ln w="12600">
            <a:solidFill>
              <a:srgbClr val="9a9a9a"/>
            </a:solidFill>
            <a:miter/>
          </a:ln>
        </p:spPr>
      </p:sp>
      <p:sp>
        <p:nvSpPr>
          <p:cNvPr id="37" name="CustomShape 2"/>
          <p:cNvSpPr/>
          <p:nvPr/>
        </p:nvSpPr>
        <p:spPr>
          <a:xfrm>
            <a:off x="571680" y="-11797200"/>
            <a:ext cx="5072760" cy="13765680"/>
          </a:xfrm>
          <a:prstGeom prst="rect">
            <a:avLst/>
          </a:prstGeom>
          <a:ln w="12600">
            <a:solidFill>
              <a:srgbClr val="9a9a9a"/>
            </a:solidFill>
            <a:miter/>
          </a:ln>
        </p:spPr>
      </p:sp>
      <p:sp>
        <p:nvSpPr>
          <p:cNvPr id="38" name="PlaceHolder 3"/>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39" name="PlaceHolder 4"/>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CustomShape 1"/>
          <p:cNvSpPr/>
          <p:nvPr/>
        </p:nvSpPr>
        <p:spPr>
          <a:xfrm>
            <a:off x="571680" y="-11797200"/>
            <a:ext cx="11867400" cy="13765680"/>
          </a:xfrm>
          <a:prstGeom prst="rect">
            <a:avLst/>
          </a:prstGeom>
          <a:ln w="12600">
            <a:solidFill>
              <a:srgbClr val="9a9a9a"/>
            </a:solidFill>
            <a:miter/>
          </a:ln>
        </p:spPr>
      </p:sp>
      <p:sp>
        <p:nvSpPr>
          <p:cNvPr id="73" name="CustomShape 2"/>
          <p:cNvSpPr/>
          <p:nvPr/>
        </p:nvSpPr>
        <p:spPr>
          <a:xfrm>
            <a:off x="7543800" y="-11797200"/>
            <a:ext cx="1421640" cy="19772640"/>
          </a:xfrm>
          <a:prstGeom prst="rect">
            <a:avLst/>
          </a:prstGeom>
          <a:ln w="12600">
            <a:solidFill>
              <a:srgbClr val="9a9a9a"/>
            </a:solidFill>
            <a:miter/>
          </a:ln>
        </p:spPr>
      </p:sp>
      <p:sp>
        <p:nvSpPr>
          <p:cNvPr id="74" name="PlaceHolder 3"/>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75" name="PlaceHolder 4"/>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8" name="CustomShape 1"/>
          <p:cNvSpPr/>
          <p:nvPr/>
        </p:nvSpPr>
        <p:spPr>
          <a:xfrm>
            <a:off x="571680" y="-11797200"/>
            <a:ext cx="11867400" cy="13765680"/>
          </a:xfrm>
          <a:prstGeom prst="rect">
            <a:avLst/>
          </a:prstGeom>
          <a:ln w="12600">
            <a:solidFill>
              <a:srgbClr val="9a9a9a"/>
            </a:solidFill>
            <a:miter/>
          </a:ln>
        </p:spPr>
      </p:sp>
      <p:sp>
        <p:nvSpPr>
          <p:cNvPr id="109" name="PlaceHolder 2"/>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110" name="PlaceHolder 3"/>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3" name="CustomShape 1"/>
          <p:cNvSpPr/>
          <p:nvPr/>
        </p:nvSpPr>
        <p:spPr>
          <a:xfrm>
            <a:off x="571680" y="-11797200"/>
            <a:ext cx="11867400" cy="13765680"/>
          </a:xfrm>
          <a:prstGeom prst="rect">
            <a:avLst/>
          </a:prstGeom>
          <a:ln w="12600">
            <a:solidFill>
              <a:srgbClr val="9a9a9a"/>
            </a:solidFill>
            <a:miter/>
          </a:ln>
        </p:spPr>
      </p:sp>
      <p:sp>
        <p:nvSpPr>
          <p:cNvPr id="144" name="CustomShape 2"/>
          <p:cNvSpPr/>
          <p:nvPr/>
        </p:nvSpPr>
        <p:spPr>
          <a:xfrm>
            <a:off x="7543800" y="-11797200"/>
            <a:ext cx="1421640" cy="19772640"/>
          </a:xfrm>
          <a:prstGeom prst="rect">
            <a:avLst/>
          </a:prstGeom>
          <a:ln w="12600">
            <a:solidFill>
              <a:srgbClr val="9a9a9a"/>
            </a:solidFill>
            <a:miter/>
          </a:ln>
        </p:spPr>
      </p:sp>
      <p:sp>
        <p:nvSpPr>
          <p:cNvPr id="145" name="PlaceHolder 3"/>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146" name="PlaceHolder 4"/>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79" name="CustomShape 1"/>
          <p:cNvSpPr/>
          <p:nvPr/>
        </p:nvSpPr>
        <p:spPr>
          <a:xfrm>
            <a:off x="571680" y="-11797200"/>
            <a:ext cx="11867400" cy="13765680"/>
          </a:xfrm>
          <a:prstGeom prst="rect">
            <a:avLst/>
          </a:prstGeom>
          <a:ln w="12600">
            <a:solidFill>
              <a:srgbClr val="9a9a9a"/>
            </a:solidFill>
            <a:miter/>
          </a:ln>
        </p:spPr>
      </p:sp>
      <p:sp>
        <p:nvSpPr>
          <p:cNvPr id="180" name="CustomShape 2"/>
          <p:cNvSpPr/>
          <p:nvPr/>
        </p:nvSpPr>
        <p:spPr>
          <a:xfrm>
            <a:off x="571680" y="-11797200"/>
            <a:ext cx="5333760" cy="16661160"/>
          </a:xfrm>
          <a:prstGeom prst="rect">
            <a:avLst/>
          </a:prstGeom>
          <a:ln w="12600">
            <a:solidFill>
              <a:srgbClr val="9a9a9a"/>
            </a:solidFill>
            <a:miter/>
          </a:ln>
        </p:spPr>
      </p:sp>
      <p:sp>
        <p:nvSpPr>
          <p:cNvPr id="181" name="PlaceHolder 3"/>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182" name="PlaceHolder 4"/>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15" name="CustomShape 1"/>
          <p:cNvSpPr/>
          <p:nvPr/>
        </p:nvSpPr>
        <p:spPr>
          <a:xfrm>
            <a:off x="571680" y="-11797200"/>
            <a:ext cx="11867400" cy="13765680"/>
          </a:xfrm>
          <a:prstGeom prst="rect">
            <a:avLst/>
          </a:prstGeom>
          <a:ln w="12600">
            <a:solidFill>
              <a:srgbClr val="9a9a9a"/>
            </a:solidFill>
            <a:miter/>
          </a:ln>
        </p:spPr>
      </p:sp>
      <p:sp>
        <p:nvSpPr>
          <p:cNvPr id="216" name="PlaceHolder 2"/>
          <p:cNvSpPr>
            <a:spLocks noGrp="1"/>
          </p:cNvSpPr>
          <p:nvPr>
            <p:ph type="title"/>
          </p:nvPr>
        </p:nvSpPr>
        <p:spPr>
          <a:xfrm>
            <a:off x="650160" y="389160"/>
            <a:ext cx="11703240" cy="1628280"/>
          </a:xfrm>
          <a:prstGeom prst="rect">
            <a:avLst/>
          </a:prstGeom>
        </p:spPr>
        <p:txBody>
          <a:bodyPr anchor="ctr" bIns="0" lIns="0" rIns="0" tIns="0" wrap="none"/>
          <a:p>
            <a:pPr algn="ctr">
              <a:lnSpc>
                <a:spcPct val="100000"/>
              </a:lnSpc>
            </a:pPr>
            <a:r>
              <a:rPr lang="en-US"/>
              <a:t>Click to edit the title text format</a:t>
            </a:r>
            <a:endParaRPr/>
          </a:p>
        </p:txBody>
      </p:sp>
      <p:sp>
        <p:nvSpPr>
          <p:cNvPr id="217" name="PlaceHolder 3"/>
          <p:cNvSpPr>
            <a:spLocks noGrp="1"/>
          </p:cNvSpPr>
          <p:nvPr>
            <p:ph type="body"/>
          </p:nvPr>
        </p:nvSpPr>
        <p:spPr>
          <a:xfrm>
            <a:off x="650160" y="2282040"/>
            <a:ext cx="11443320" cy="5655960"/>
          </a:xfrm>
          <a:prstGeom prst="rect">
            <a:avLst/>
          </a:prstGeom>
        </p:spPr>
        <p:txBody>
          <a:bodyPr bIns="0" lIns="0" rIns="0" tIns="0" wrap="none"/>
          <a:p>
            <a:pPr algn="ctr">
              <a:lnSpc>
                <a:spcPct val="100000"/>
              </a:lnSpc>
            </a:pPr>
            <a:r>
              <a:rPr lang="en-US"/>
              <a:t>Click to edit the outline text format</a:t>
            </a:r>
            <a:endParaRPr/>
          </a:p>
          <a:p>
            <a:pPr algn="ctr" lvl="1">
              <a:lnSpc>
                <a:spcPct val="100000"/>
              </a:lnSpc>
              <a:buSzPct val="75000"/>
              <a:buFont typeface="StarSymbol"/>
              <a:buChar char=""/>
            </a:pPr>
            <a:r>
              <a:rPr lang="en-US"/>
              <a:t>Second Outline Level</a:t>
            </a:r>
            <a:endParaRPr/>
          </a:p>
          <a:p>
            <a:pPr algn="ctr" lvl="2">
              <a:lnSpc>
                <a:spcPct val="100000"/>
              </a:lnSpc>
              <a:buSzPct val="45000"/>
              <a:buFont typeface="StarSymbol"/>
              <a:buChar char=""/>
            </a:pPr>
            <a:r>
              <a:rPr lang="en-US"/>
              <a:t>Third Outline Level</a:t>
            </a:r>
            <a:endParaRPr/>
          </a:p>
          <a:p>
            <a:pPr algn="ctr" lvl="3">
              <a:lnSpc>
                <a:spcPct val="100000"/>
              </a:lnSpc>
              <a:buSzPct val="75000"/>
              <a:buFont typeface="StarSymbol"/>
              <a:buChar char=""/>
            </a:pPr>
            <a:r>
              <a:rPr lang="en-US"/>
              <a:t>Fourth Outline Level</a:t>
            </a:r>
            <a:endParaRPr/>
          </a:p>
          <a:p>
            <a:pPr algn="ctr" lvl="4">
              <a:lnSpc>
                <a:spcPct val="100000"/>
              </a:lnSpc>
              <a:buSzPct val="45000"/>
              <a:buFont typeface="StarSymbol"/>
              <a:buChar char=""/>
            </a:pPr>
            <a:r>
              <a:rPr lang="en-US"/>
              <a:t>Fifth Outline Level</a:t>
            </a:r>
            <a:endParaRPr/>
          </a:p>
          <a:p>
            <a:pPr algn="ctr" lvl="5">
              <a:lnSpc>
                <a:spcPct val="100000"/>
              </a:lnSpc>
              <a:buSzPct val="45000"/>
              <a:buFont typeface="StarSymbol"/>
              <a:buChar char=""/>
            </a:pPr>
            <a:r>
              <a:rPr lang="en-US"/>
              <a:t>Sixth Outline Level</a:t>
            </a:r>
            <a:endParaRPr/>
          </a:p>
          <a:p>
            <a:pPr algn="ctr" lvl="6">
              <a:lnSpc>
                <a:spcPct val="100000"/>
              </a:lnSpc>
              <a:buSzPct val="45000"/>
              <a:buFont typeface="StarSymbol"/>
              <a:buChar char=""/>
            </a:pPr>
            <a:r>
              <a:rPr lang="en-US"/>
              <a:t>Seventh Outline Level</a:t>
            </a:r>
            <a:endParaRPr/>
          </a:p>
        </p:txBody>
      </p:sp>
    </p:spTree>
  </p:cSld>
  <p:clrMap accent1="accent1" accent2="accent2" accent3="accent3" accent4="accent4" accent5="accent5" accent6="accent6" bg1="lt1" bg2="lt2" folHlink="folHlink" hlink="hlink" tx1="dk1" tx2="dk2"/>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49.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4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9.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measurementlab.net" TargetMode="External"/><Relationship Id="rId2" Type="http://schemas.openxmlformats.org/officeDocument/2006/relationships/slideLayout" Target="../slideLayouts/slideLayout7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CustomShape 1"/>
          <p:cNvSpPr/>
          <p:nvPr/>
        </p:nvSpPr>
        <p:spPr>
          <a:xfrm>
            <a:off x="571680" y="1320840"/>
            <a:ext cx="11860920" cy="3174120"/>
          </a:xfrm>
          <a:prstGeom prst="rect">
            <a:avLst/>
          </a:prstGeom>
        </p:spPr>
        <p:txBody>
          <a:bodyPr anchor="b" bIns="0" lIns="0" rIns="0" tIns="0"/>
          <a:p>
            <a:r>
              <a:rPr lang="en-US" sz="4200">
                <a:solidFill>
                  <a:srgbClr val="747474"/>
                </a:solidFill>
                <a:latin typeface="Helvetica Neue"/>
                <a:ea typeface="Helvetica Neue"/>
              </a:rPr>
              <a:t>Measurement Lab</a:t>
            </a:r>
            <a:endParaRPr/>
          </a:p>
          <a:p>
            <a:endParaRPr/>
          </a:p>
          <a:p>
            <a:pPr algn="ctr">
              <a:lnSpc>
                <a:spcPct val="100000"/>
              </a:lnSpc>
            </a:pPr>
            <a:r>
              <a:rPr lang="en-US" sz="4200">
                <a:solidFill>
                  <a:srgbClr val="747474"/>
                </a:solidFill>
                <a:latin typeface="Helvetica Neue Light"/>
                <a:ea typeface="Helvetica Neue Light"/>
              </a:rPr>
              <a:t>Internet Policy and Independent Network Performance Measurement </a:t>
            </a:r>
            <a:endParaRPr/>
          </a:p>
        </p:txBody>
      </p:sp>
      <p:sp>
        <p:nvSpPr>
          <p:cNvPr id="256" name="CustomShape 2"/>
          <p:cNvSpPr/>
          <p:nvPr/>
        </p:nvSpPr>
        <p:spPr>
          <a:xfrm>
            <a:off x="571680" y="5016600"/>
            <a:ext cx="11860920" cy="1391400"/>
          </a:xfrm>
          <a:prstGeom prst="rect">
            <a:avLst/>
          </a:prstGeom>
        </p:spPr>
        <p:txBody>
          <a:bodyPr bIns="0" lIns="0" rIns="0" tIns="0"/>
          <a:p>
            <a:pPr algn="ctr">
              <a:lnSpc>
                <a:spcPct val="100000"/>
              </a:lnSpc>
            </a:pPr>
            <a:r>
              <a:rPr lang="en-US" sz="2600">
                <a:solidFill>
                  <a:srgbClr val="747474"/>
                </a:solidFill>
                <a:latin typeface="Helvetica Neue"/>
                <a:ea typeface="Helvetica Neue"/>
              </a:rPr>
              <a:t>Chris Ritzo, Collin Anderson</a:t>
            </a:r>
            <a:endParaRPr/>
          </a:p>
          <a:p>
            <a:pPr algn="ctr">
              <a:lnSpc>
                <a:spcPct val="100000"/>
              </a:lnSpc>
            </a:pPr>
            <a:endParaRPr/>
          </a:p>
          <a:p>
            <a:pPr algn="ctr">
              <a:lnSpc>
                <a:spcPct val="100000"/>
              </a:lnSpc>
            </a:pPr>
            <a:r>
              <a:rPr lang="en-US" sz="2600">
                <a:solidFill>
                  <a:srgbClr val="000000"/>
                </a:solidFill>
                <a:latin typeface="Helvetica Neue"/>
                <a:ea typeface="Helvetica Neue"/>
              </a:rPr>
              <a:t>LACNIC 2015</a:t>
            </a:r>
            <a:endParaRPr/>
          </a:p>
        </p:txBody>
      </p:sp>
    </p:spTree>
  </p:cSld>
  <p:timing>
    <p:tnLst>
      <p:par>
        <p:cTn dur="indefinite" id="1" nodeType="tmRoot" restart="never">
          <p:childTnLst>
            <p:seq>
              <p:cTn id="2" nodeType="mainSeq">
                <p:childTnLst/>
              </p:cTn>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9" name="pasted-image.png"/>
          <p:cNvPicPr/>
          <p:nvPr/>
        </p:nvPicPr>
        <p:blipFill>
          <a:blip r:embed="rId1"/>
          <a:stretch>
            <a:fillRect/>
          </a:stretch>
        </p:blipFill>
        <p:spPr>
          <a:xfrm>
            <a:off x="6502320" y="1612440"/>
            <a:ext cx="6501600" cy="6527520"/>
          </a:xfrm>
          <a:prstGeom prst="rect">
            <a:avLst/>
          </a:prstGeom>
        </p:spPr>
      </p:pic>
      <p:sp>
        <p:nvSpPr>
          <p:cNvPr id="280"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Censorship and Interference</a:t>
            </a:r>
            <a:endParaRPr/>
          </a:p>
        </p:txBody>
      </p:sp>
      <p:sp>
        <p:nvSpPr>
          <p:cNvPr id="281" name="CustomShape 2"/>
          <p:cNvSpPr/>
          <p:nvPr/>
        </p:nvSpPr>
        <p:spPr>
          <a:xfrm>
            <a:off x="571680" y="2222640"/>
            <a:ext cx="5079240" cy="666684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M-Lab Deployed the ‘Open Observatory of Network Interference’ (OONI) Test</a:t>
            </a:r>
            <a:endParaRPr/>
          </a:p>
          <a:p>
            <a:pPr algn="ctr">
              <a:lnSpc>
                <a:spcPct val="100000"/>
              </a:lnSpc>
              <a:buSzPct val="75000"/>
              <a:buFont typeface="Helvetica Neue"/>
              <a:buChar char="•"/>
            </a:pPr>
            <a:r>
              <a:rPr lang="en-US" sz="2600">
                <a:solidFill>
                  <a:srgbClr val="747474"/>
                </a:solidFill>
                <a:latin typeface="Helvetica Neue"/>
                <a:ea typeface="Helvetica Neue"/>
              </a:rPr>
              <a:t>First deployment of a censorship measurement tool to OONI</a:t>
            </a:r>
            <a:endParaRPr/>
          </a:p>
          <a:p>
            <a:pPr algn="ctr">
              <a:lnSpc>
                <a:spcPct val="100000"/>
              </a:lnSpc>
              <a:buSzPct val="75000"/>
              <a:buFont typeface="Helvetica Neue"/>
              <a:buChar char="•"/>
            </a:pPr>
            <a:r>
              <a:rPr lang="en-US" sz="2600">
                <a:solidFill>
                  <a:srgbClr val="747474"/>
                </a:solidFill>
                <a:latin typeface="Helvetica Neue"/>
                <a:ea typeface="Helvetica Neue"/>
              </a:rPr>
              <a:t>Initial test of HTTP middle boxes</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2" name="CustomShape 1"/>
          <p:cNvSpPr/>
          <p:nvPr/>
        </p:nvSpPr>
        <p:spPr>
          <a:xfrm>
            <a:off x="571680" y="3289320"/>
            <a:ext cx="11860920" cy="3174120"/>
          </a:xfrm>
          <a:prstGeom prst="rect">
            <a:avLst/>
          </a:prstGeom>
        </p:spPr>
        <p:txBody>
          <a:bodyPr anchor="ctr" bIns="0" lIns="0" rIns="0" tIns="0"/>
          <a:p>
            <a:r>
              <a:rPr lang="en-US" sz="4200">
                <a:latin typeface="Helvetica Neue Light"/>
                <a:ea typeface="Helvetica Neue Light"/>
              </a:rPr>
              <a:t>Consumer Measurement and Policy</a:t>
            </a:r>
            <a:endParaRPr/>
          </a:p>
          <a:p>
            <a:endParaRPr/>
          </a:p>
          <a:p>
            <a:pPr algn="ctr">
              <a:lnSpc>
                <a:spcPct val="100000"/>
              </a:lnSpc>
            </a:pPr>
            <a:r>
              <a:rPr lang="en-US" sz="4200">
                <a:solidFill>
                  <a:srgbClr val="747474"/>
                </a:solidFill>
                <a:latin typeface="Helvetica Neue Light"/>
                <a:ea typeface="Helvetica Neue Light"/>
              </a:rPr>
              <a:t>Methodologies from the Network Edge</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83" name="Methodology - How Data is Collected.png"/>
          <p:cNvPicPr/>
          <p:nvPr/>
        </p:nvPicPr>
        <p:blipFill>
          <a:blip r:embed="rId1"/>
          <a:stretch>
            <a:fillRect/>
          </a:stretch>
        </p:blipFill>
        <p:spPr>
          <a:xfrm>
            <a:off x="384120" y="0"/>
            <a:ext cx="12236040" cy="7543440"/>
          </a:xfrm>
          <a:prstGeom prst="rect">
            <a:avLst/>
          </a:prstGeom>
        </p:spPr>
      </p:pic>
      <p:sp>
        <p:nvSpPr>
          <p:cNvPr id="284"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How Measurement Lab Collects Information</a:t>
            </a:r>
            <a:endParaRPr/>
          </a:p>
        </p:txBody>
      </p:sp>
      <p:sp>
        <p:nvSpPr>
          <p:cNvPr id="285"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Measurements From Everyone</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86" name="Methodology Review .pdf"/>
          <p:cNvPicPr/>
          <p:nvPr/>
        </p:nvPicPr>
        <p:blipFill>
          <a:blip r:embed="rId1"/>
          <a:stretch>
            <a:fillRect/>
          </a:stretch>
        </p:blipFill>
        <p:spPr>
          <a:xfrm>
            <a:off x="6348600" y="1116000"/>
            <a:ext cx="6135120" cy="7113600"/>
          </a:xfrm>
          <a:prstGeom prst="rect">
            <a:avLst/>
          </a:prstGeom>
        </p:spPr>
      </p:pic>
      <p:sp>
        <p:nvSpPr>
          <p:cNvPr id="287" name="CustomShape 1"/>
          <p:cNvSpPr/>
          <p:nvPr/>
        </p:nvSpPr>
        <p:spPr>
          <a:xfrm>
            <a:off x="571680" y="1434960"/>
            <a:ext cx="5333400" cy="317412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88" name="CustomShape 2"/>
          <p:cNvSpPr/>
          <p:nvPr/>
        </p:nvSpPr>
        <p:spPr>
          <a:xfrm>
            <a:off x="571680" y="5130720"/>
            <a:ext cx="5333400" cy="317412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9" name="CustomShape 1"/>
          <p:cNvSpPr/>
          <p:nvPr/>
        </p:nvSpPr>
        <p:spPr>
          <a:xfrm>
            <a:off x="571680" y="1434960"/>
            <a:ext cx="5333400" cy="317412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90" name="CustomShape 2"/>
          <p:cNvSpPr/>
          <p:nvPr/>
        </p:nvSpPr>
        <p:spPr>
          <a:xfrm>
            <a:off x="571680" y="5130720"/>
            <a:ext cx="5333400" cy="317412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pic>
        <p:nvPicPr>
          <p:cNvPr descr="" id="291" name="Methodology Review .pdf"/>
          <p:cNvPicPr/>
          <p:nvPr/>
        </p:nvPicPr>
        <p:blipFill>
          <a:blip r:embed="rId1"/>
          <a:stretch>
            <a:fillRect/>
          </a:stretch>
        </p:blipFill>
        <p:spPr>
          <a:xfrm>
            <a:off x="6507000" y="1188720"/>
            <a:ext cx="5833440" cy="7570800"/>
          </a:xfrm>
          <a:prstGeom prst="rect">
            <a:avLst/>
          </a:prstGeom>
        </p:spPr>
      </p:pic>
    </p:spTree>
  </p:cSld>
  <p:timing>
    <p:tnLst>
      <p:par>
        <p:cTn dur="indefinite" id="3" nodeType="tmRoot" restart="never">
          <p:childTnLst>
            <p:seq>
              <p:cTn id="4" nodeType="mainSeq">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2" name="CustomShape 1"/>
          <p:cNvSpPr/>
          <p:nvPr/>
        </p:nvSpPr>
        <p:spPr>
          <a:xfrm>
            <a:off x="571680" y="1434960"/>
            <a:ext cx="5333400" cy="317412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93" name="CustomShape 2"/>
          <p:cNvSpPr/>
          <p:nvPr/>
        </p:nvSpPr>
        <p:spPr>
          <a:xfrm>
            <a:off x="571680" y="5130720"/>
            <a:ext cx="5333400" cy="317412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pic>
        <p:nvPicPr>
          <p:cNvPr descr="" id="294" name="Methodology Review .pdf"/>
          <p:cNvPicPr/>
          <p:nvPr/>
        </p:nvPicPr>
        <p:blipFill>
          <a:blip r:embed="rId1"/>
          <a:stretch>
            <a:fillRect/>
          </a:stretch>
        </p:blipFill>
        <p:spPr>
          <a:xfrm>
            <a:off x="5717520" y="1072800"/>
            <a:ext cx="6793560" cy="7705440"/>
          </a:xfrm>
          <a:prstGeom prst="rect">
            <a:avLst/>
          </a:prstGeom>
        </p:spPr>
      </p:pic>
    </p:spTree>
  </p:cSld>
  <p:timing>
    <p:tnLst>
      <p:par>
        <p:cTn dur="indefinite" id="5" nodeType="tmRoot" restart="never">
          <p:childTnLst>
            <p:seq>
              <p:cTn id="6" nodeType="mainSeq">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95" name="Methodology Review .pdf"/>
          <p:cNvPicPr/>
          <p:nvPr/>
        </p:nvPicPr>
        <p:blipFill>
          <a:blip r:embed="rId1"/>
          <a:stretch>
            <a:fillRect/>
          </a:stretch>
        </p:blipFill>
        <p:spPr>
          <a:xfrm>
            <a:off x="6072120" y="914400"/>
            <a:ext cx="6546600" cy="7589520"/>
          </a:xfrm>
          <a:prstGeom prst="rect">
            <a:avLst/>
          </a:prstGeom>
        </p:spPr>
      </p:pic>
      <p:sp>
        <p:nvSpPr>
          <p:cNvPr id="296" name="CustomShape 1"/>
          <p:cNvSpPr/>
          <p:nvPr/>
        </p:nvSpPr>
        <p:spPr>
          <a:xfrm>
            <a:off x="571680" y="1434960"/>
            <a:ext cx="5333400" cy="317412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297" name="CustomShape 2"/>
          <p:cNvSpPr/>
          <p:nvPr/>
        </p:nvSpPr>
        <p:spPr>
          <a:xfrm>
            <a:off x="571680" y="5130720"/>
            <a:ext cx="5333400" cy="317412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98" name="Methodology Review .pdf"/>
          <p:cNvPicPr/>
          <p:nvPr/>
        </p:nvPicPr>
        <p:blipFill>
          <a:blip r:embed="rId1"/>
          <a:stretch>
            <a:fillRect/>
          </a:stretch>
        </p:blipFill>
        <p:spPr>
          <a:xfrm>
            <a:off x="6625080" y="182520"/>
            <a:ext cx="6054840" cy="9052920"/>
          </a:xfrm>
          <a:prstGeom prst="rect">
            <a:avLst/>
          </a:prstGeom>
        </p:spPr>
      </p:pic>
      <p:sp>
        <p:nvSpPr>
          <p:cNvPr id="299" name="CustomShape 1"/>
          <p:cNvSpPr/>
          <p:nvPr/>
        </p:nvSpPr>
        <p:spPr>
          <a:xfrm>
            <a:off x="571680" y="1434960"/>
            <a:ext cx="5333400" cy="3174120"/>
          </a:xfrm>
          <a:prstGeom prst="rect">
            <a:avLst/>
          </a:prstGeom>
        </p:spPr>
        <p:txBody>
          <a:bodyPr anchor="b" bIns="0" lIns="0" rIns="0" tIns="0"/>
          <a:p>
            <a:pPr algn="ctr">
              <a:lnSpc>
                <a:spcPct val="100000"/>
              </a:lnSpc>
            </a:pPr>
            <a:r>
              <a:rPr lang="en-US" sz="4200">
                <a:latin typeface="Helvetica Neue Light"/>
                <a:ea typeface="Helvetica Neue Light"/>
              </a:rPr>
              <a:t>Methodology</a:t>
            </a:r>
            <a:endParaRPr/>
          </a:p>
        </p:txBody>
      </p:sp>
      <p:sp>
        <p:nvSpPr>
          <p:cNvPr id="300" name="CustomShape 2"/>
          <p:cNvSpPr/>
          <p:nvPr/>
        </p:nvSpPr>
        <p:spPr>
          <a:xfrm>
            <a:off x="571680" y="5130720"/>
            <a:ext cx="5333400" cy="3174120"/>
          </a:xfrm>
          <a:prstGeom prst="rect">
            <a:avLst/>
          </a:prstGeom>
        </p:spPr>
        <p:txBody>
          <a:bodyPr bIns="0" lIns="0" rIns="0" tIns="0"/>
          <a:p>
            <a:pPr algn="ctr">
              <a:lnSpc>
                <a:spcPct val="100000"/>
              </a:lnSpc>
            </a:pPr>
            <a:r>
              <a:rPr lang="en-US" sz="2600">
                <a:solidFill>
                  <a:srgbClr val="747474"/>
                </a:solidFill>
                <a:latin typeface="Helvetica Neue"/>
                <a:ea typeface="Helvetica Neue"/>
              </a:rPr>
              <a:t>Inferring the Source of Congestion</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1" name="CustomShape 1"/>
          <p:cNvSpPr/>
          <p:nvPr/>
        </p:nvSpPr>
        <p:spPr>
          <a:xfrm>
            <a:off x="571680" y="3289320"/>
            <a:ext cx="11860920" cy="3174120"/>
          </a:xfrm>
          <a:prstGeom prst="rect">
            <a:avLst/>
          </a:prstGeom>
        </p:spPr>
        <p:txBody>
          <a:bodyPr anchor="ctr" bIns="0" lIns="0" rIns="0" tIns="0"/>
          <a:p>
            <a:r>
              <a:rPr lang="en-US" sz="4200">
                <a:latin typeface="Helvetica Neue Light"/>
                <a:ea typeface="Helvetica Neue Light"/>
              </a:rPr>
              <a:t>Consumer Internet Measurement Case Study</a:t>
            </a:r>
            <a:endParaRPr/>
          </a:p>
          <a:p>
            <a:endParaRPr/>
          </a:p>
          <a:p>
            <a:pPr algn="ctr">
              <a:lnSpc>
                <a:spcPct val="100000"/>
              </a:lnSpc>
            </a:pPr>
            <a:r>
              <a:rPr lang="en-US" sz="4200">
                <a:solidFill>
                  <a:srgbClr val="747474"/>
                </a:solidFill>
                <a:latin typeface="Helvetica Neue Light"/>
                <a:ea typeface="Helvetica Neue Light"/>
              </a:rPr>
              <a:t>Interconnection Disputes in the United States</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02" name="internap-from-lga.png"/>
          <p:cNvPicPr/>
          <p:nvPr/>
        </p:nvPicPr>
        <p:blipFill>
          <a:blip r:embed="rId1"/>
          <a:stretch>
            <a:fillRect/>
          </a:stretch>
        </p:blipFill>
        <p:spPr>
          <a:xfrm>
            <a:off x="0" y="1010520"/>
            <a:ext cx="13003920" cy="5572800"/>
          </a:xfrm>
          <a:prstGeom prst="rect">
            <a:avLst/>
          </a:prstGeom>
        </p:spPr>
      </p:pic>
      <p:sp>
        <p:nvSpPr>
          <p:cNvPr id="303"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Inferring Sources of Congestion in Practice</a:t>
            </a:r>
            <a:endParaRPr/>
          </a:p>
        </p:txBody>
      </p:sp>
      <p:sp>
        <p:nvSpPr>
          <p:cNvPr id="304" name="CustomShape 2"/>
          <p:cNvSpPr/>
          <p:nvPr/>
        </p:nvSpPr>
        <p:spPr>
          <a:xfrm>
            <a:off x="7848720" y="8470800"/>
            <a:ext cx="4952160" cy="507240"/>
          </a:xfrm>
          <a:prstGeom prst="rect">
            <a:avLst/>
          </a:prstGeom>
        </p:spPr>
        <p:txBody>
          <a:bodyPr bIns="0" lIns="0" rIns="0" tIns="0"/>
          <a:p>
            <a:pPr algn="ctr">
              <a:lnSpc>
                <a:spcPct val="100000"/>
              </a:lnSpc>
            </a:pPr>
            <a:r>
              <a:rPr lang="en-US" sz="2060">
                <a:solidFill>
                  <a:srgbClr val="747474"/>
                </a:solidFill>
                <a:latin typeface="Helvetica Neue"/>
                <a:ea typeface="Helvetica Neue"/>
              </a:rPr>
              <a:t>US Access ISPs and Cogent (2013-2014)</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57" name="Untitled drawing (1).png"/>
          <p:cNvPicPr/>
          <p:nvPr/>
        </p:nvPicPr>
        <p:blipFill>
          <a:blip r:embed="rId1"/>
          <a:stretch>
            <a:fillRect/>
          </a:stretch>
        </p:blipFill>
        <p:spPr>
          <a:xfrm>
            <a:off x="6502320" y="0"/>
            <a:ext cx="6501600" cy="9752760"/>
          </a:xfrm>
          <a:prstGeom prst="rect">
            <a:avLst/>
          </a:prstGeom>
        </p:spPr>
      </p:pic>
      <p:sp>
        <p:nvSpPr>
          <p:cNvPr id="258"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The Regulator’s Problem</a:t>
            </a:r>
            <a:endParaRPr/>
          </a:p>
        </p:txBody>
      </p:sp>
      <p:sp>
        <p:nvSpPr>
          <p:cNvPr id="259" name="CustomShape 2"/>
          <p:cNvSpPr/>
          <p:nvPr/>
        </p:nvSpPr>
        <p:spPr>
          <a:xfrm>
            <a:off x="571680" y="2222640"/>
            <a:ext cx="5079240" cy="666684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Utilization and Performance Data is Proprietary and Hidden from the Public.</a:t>
            </a:r>
            <a:endParaRPr/>
          </a:p>
          <a:p>
            <a:pPr algn="ctr">
              <a:lnSpc>
                <a:spcPct val="100000"/>
              </a:lnSpc>
              <a:buSzPct val="75000"/>
              <a:buFont typeface="Helvetica Neue"/>
              <a:buChar char="•"/>
            </a:pPr>
            <a:r>
              <a:rPr lang="en-US" sz="2600">
                <a:solidFill>
                  <a:srgbClr val="747474"/>
                </a:solidFill>
                <a:latin typeface="Helvetica Neue"/>
                <a:ea typeface="Helvetica Neue"/>
              </a:rPr>
              <a:t>User Collected Information is Unreliable, Incomparable, Methodologically Unsound and Narrowly Scoped.</a:t>
            </a:r>
            <a:endParaRPr/>
          </a:p>
          <a:p>
            <a:pPr algn="ctr">
              <a:lnSpc>
                <a:spcPct val="100000"/>
              </a:lnSpc>
              <a:buSzPct val="75000"/>
              <a:buFont typeface="Helvetica Neue"/>
              <a:buChar char="•"/>
            </a:pPr>
            <a:r>
              <a:rPr lang="en-US" sz="2600">
                <a:solidFill>
                  <a:srgbClr val="747474"/>
                </a:solidFill>
                <a:latin typeface="Helvetica Neue"/>
                <a:ea typeface="Helvetica Neue"/>
              </a:rPr>
              <a:t>Longitudinal Data is Rare, So Is Comparative Measurement.</a:t>
            </a:r>
            <a:endParaRPr/>
          </a:p>
          <a:p>
            <a:pPr algn="ctr">
              <a:lnSpc>
                <a:spcPct val="100000"/>
              </a:lnSpc>
              <a:buSzPct val="75000"/>
              <a:buFont typeface="Helvetica Neue"/>
              <a:buChar char="•"/>
            </a:pPr>
            <a:r>
              <a:rPr lang="en-US" sz="2600">
                <a:solidFill>
                  <a:srgbClr val="747474"/>
                </a:solidFill>
                <a:latin typeface="Helvetica Neue"/>
                <a:ea typeface="Helvetica Neue"/>
              </a:rPr>
              <a:t>Independent Data is Expensive.</a:t>
            </a: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05" name="cogent-cablevision-lga.png"/>
          <p:cNvPicPr/>
          <p:nvPr/>
        </p:nvPicPr>
        <p:blipFill>
          <a:blip r:embed="rId1"/>
          <a:stretch>
            <a:fillRect/>
          </a:stretch>
        </p:blipFill>
        <p:spPr>
          <a:xfrm>
            <a:off x="0" y="1010520"/>
            <a:ext cx="13003920" cy="5572800"/>
          </a:xfrm>
          <a:prstGeom prst="rect">
            <a:avLst/>
          </a:prstGeom>
        </p:spPr>
      </p:pic>
      <p:sp>
        <p:nvSpPr>
          <p:cNvPr id="306"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Inferring Sources of Congestion in Practice</a:t>
            </a:r>
            <a:endParaRPr/>
          </a:p>
        </p:txBody>
      </p:sp>
      <p:sp>
        <p:nvSpPr>
          <p:cNvPr id="307" name="CustomShape 2"/>
          <p:cNvSpPr/>
          <p:nvPr/>
        </p:nvSpPr>
        <p:spPr>
          <a:xfrm>
            <a:off x="7848720" y="8470800"/>
            <a:ext cx="4952160" cy="507240"/>
          </a:xfrm>
          <a:prstGeom prst="rect">
            <a:avLst/>
          </a:prstGeom>
        </p:spPr>
        <p:txBody>
          <a:bodyPr bIns="0" lIns="0" rIns="0" tIns="0"/>
          <a:p>
            <a:pPr algn="ctr">
              <a:lnSpc>
                <a:spcPct val="100000"/>
              </a:lnSpc>
            </a:pPr>
            <a:r>
              <a:rPr lang="en-US" sz="2060">
                <a:solidFill>
                  <a:srgbClr val="747474"/>
                </a:solidFill>
                <a:latin typeface="Helvetica Neue"/>
                <a:ea typeface="Helvetica Neue"/>
              </a:rPr>
              <a:t>US Access ISPs and Cogent (2013-2014)</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08" name="cogent-from-lga.png"/>
          <p:cNvPicPr/>
          <p:nvPr/>
        </p:nvPicPr>
        <p:blipFill>
          <a:blip r:embed="rId1"/>
          <a:stretch>
            <a:fillRect/>
          </a:stretch>
        </p:blipFill>
        <p:spPr>
          <a:xfrm>
            <a:off x="0" y="1010520"/>
            <a:ext cx="13003920" cy="5572800"/>
          </a:xfrm>
          <a:prstGeom prst="rect">
            <a:avLst/>
          </a:prstGeom>
        </p:spPr>
      </p:pic>
      <p:sp>
        <p:nvSpPr>
          <p:cNvPr id="309"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Inferring Sources of Congestion in Practice</a:t>
            </a:r>
            <a:endParaRPr/>
          </a:p>
        </p:txBody>
      </p:sp>
      <p:sp>
        <p:nvSpPr>
          <p:cNvPr id="310" name="CustomShape 2"/>
          <p:cNvSpPr/>
          <p:nvPr/>
        </p:nvSpPr>
        <p:spPr>
          <a:xfrm>
            <a:off x="7848720" y="8470800"/>
            <a:ext cx="4952160" cy="507240"/>
          </a:xfrm>
          <a:prstGeom prst="rect">
            <a:avLst/>
          </a:prstGeom>
        </p:spPr>
        <p:txBody>
          <a:bodyPr bIns="0" lIns="0" rIns="0" tIns="0"/>
          <a:p>
            <a:pPr algn="ctr">
              <a:lnSpc>
                <a:spcPct val="100000"/>
              </a:lnSpc>
            </a:pPr>
            <a:r>
              <a:rPr lang="en-US" sz="2060">
                <a:solidFill>
                  <a:srgbClr val="747474"/>
                </a:solidFill>
                <a:latin typeface="Helvetica Neue"/>
                <a:ea typeface="Helvetica Neue"/>
              </a:rPr>
              <a:t>US Access ISPs and Cogent (2013-2014)</a:t>
            </a:r>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11" name="2013-summary.pdf"/>
          <p:cNvPicPr/>
          <p:nvPr/>
        </p:nvPicPr>
        <p:blipFill>
          <a:blip r:embed="rId1"/>
          <a:stretch>
            <a:fillRect/>
          </a:stretch>
        </p:blipFill>
        <p:spPr>
          <a:xfrm>
            <a:off x="1437480" y="0"/>
            <a:ext cx="10128960" cy="7593840"/>
          </a:xfrm>
          <a:prstGeom prst="rect">
            <a:avLst/>
          </a:prstGeom>
        </p:spPr>
      </p:pic>
      <p:sp>
        <p:nvSpPr>
          <p:cNvPr id="312" name="CustomShape 1"/>
          <p:cNvSpPr/>
          <p:nvPr/>
        </p:nvSpPr>
        <p:spPr>
          <a:xfrm>
            <a:off x="1409760" y="7785000"/>
            <a:ext cx="5790600" cy="1701000"/>
          </a:xfrm>
          <a:prstGeom prst="rect">
            <a:avLst/>
          </a:prstGeom>
        </p:spPr>
        <p:txBody>
          <a:bodyPr anchor="ctr" bIns="0" lIns="0" rIns="0" tIns="0"/>
          <a:p>
            <a:pPr algn="r">
              <a:lnSpc>
                <a:spcPct val="100000"/>
              </a:lnSpc>
            </a:pPr>
            <a:r>
              <a:rPr lang="en-US" sz="4079">
                <a:latin typeface="Helvetica Neue Light"/>
                <a:ea typeface="Helvetica Neue Light"/>
              </a:rPr>
              <a:t>Comparative Performance across ISPs</a:t>
            </a:r>
            <a:endParaRPr/>
          </a:p>
        </p:txBody>
      </p:sp>
      <p:sp>
        <p:nvSpPr>
          <p:cNvPr id="313" name="CustomShape 2"/>
          <p:cNvSpPr/>
          <p:nvPr/>
        </p:nvSpPr>
        <p:spPr>
          <a:xfrm>
            <a:off x="7848720" y="8470800"/>
            <a:ext cx="4952160" cy="507240"/>
          </a:xfrm>
          <a:prstGeom prst="rect">
            <a:avLst/>
          </a:prstGeom>
        </p:spPr>
        <p:txBody>
          <a:bodyPr bIns="0" lIns="0" rIns="0" tIns="0"/>
          <a:p>
            <a:pPr algn="ctr">
              <a:lnSpc>
                <a:spcPct val="100000"/>
              </a:lnSpc>
            </a:pPr>
            <a:r>
              <a:rPr lang="en-US" sz="1410">
                <a:solidFill>
                  <a:srgbClr val="747474"/>
                </a:solidFill>
                <a:latin typeface="Helvetica Neue"/>
                <a:ea typeface="Helvetica Neue"/>
              </a:rPr>
              <a:t>No Access ISPs or Transit ISPs Universally Underperforming</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14" name="image01.png"/>
          <p:cNvPicPr/>
          <p:nvPr/>
        </p:nvPicPr>
        <p:blipFill>
          <a:blip r:embed="rId1"/>
          <a:stretch>
            <a:fillRect/>
          </a:stretch>
        </p:blipFill>
        <p:spPr>
          <a:xfrm>
            <a:off x="0" y="2090160"/>
            <a:ext cx="13003920" cy="5503680"/>
          </a:xfrm>
          <a:prstGeom prst="rect">
            <a:avLst/>
          </a:prstGeom>
        </p:spPr>
      </p:pic>
      <p:sp>
        <p:nvSpPr>
          <p:cNvPr id="315"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Diurnal Patterns Are Instructive</a:t>
            </a:r>
            <a:endParaRPr/>
          </a:p>
        </p:txBody>
      </p:sp>
      <p:sp>
        <p:nvSpPr>
          <p:cNvPr id="316" name="CustomShape 2"/>
          <p:cNvSpPr/>
          <p:nvPr/>
        </p:nvSpPr>
        <p:spPr>
          <a:xfrm>
            <a:off x="7848720" y="8470800"/>
            <a:ext cx="4952160" cy="507240"/>
          </a:xfrm>
          <a:prstGeom prst="rect">
            <a:avLst/>
          </a:prstGeom>
        </p:spPr>
        <p:txBody>
          <a:bodyPr bIns="0" lIns="0" rIns="0" tIns="0"/>
          <a:p>
            <a:pPr algn="r">
              <a:lnSpc>
                <a:spcPct val="100000"/>
              </a:lnSpc>
            </a:pPr>
            <a:r>
              <a:rPr lang="en-US" sz="2400">
                <a:solidFill>
                  <a:srgbClr val="000000"/>
                </a:solidFill>
                <a:latin typeface="Helvetica Neue Light"/>
                <a:ea typeface="Helvetica Neue Light"/>
              </a:rPr>
              <a:t>Expectations of Normal Performance</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17" name="image02.png"/>
          <p:cNvPicPr/>
          <p:nvPr/>
        </p:nvPicPr>
        <p:blipFill>
          <a:blip r:embed="rId1"/>
          <a:stretch>
            <a:fillRect/>
          </a:stretch>
        </p:blipFill>
        <p:spPr>
          <a:xfrm>
            <a:off x="0" y="2090160"/>
            <a:ext cx="13003920" cy="5503680"/>
          </a:xfrm>
          <a:prstGeom prst="rect">
            <a:avLst/>
          </a:prstGeom>
        </p:spPr>
      </p:pic>
      <p:sp>
        <p:nvSpPr>
          <p:cNvPr id="318"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Diurnal Patterns Are Instructive</a:t>
            </a:r>
            <a:endParaRPr/>
          </a:p>
        </p:txBody>
      </p:sp>
      <p:sp>
        <p:nvSpPr>
          <p:cNvPr id="319" name="CustomShape 2"/>
          <p:cNvSpPr/>
          <p:nvPr/>
        </p:nvSpPr>
        <p:spPr>
          <a:xfrm>
            <a:off x="7848720" y="8470800"/>
            <a:ext cx="4952160" cy="507240"/>
          </a:xfrm>
          <a:prstGeom prst="rect">
            <a:avLst/>
          </a:prstGeom>
        </p:spPr>
        <p:txBody>
          <a:bodyPr bIns="0" lIns="0" rIns="0" tIns="0"/>
          <a:p>
            <a:pPr algn="r">
              <a:lnSpc>
                <a:spcPct val="100000"/>
              </a:lnSpc>
            </a:pPr>
            <a:r>
              <a:rPr lang="en-US" sz="2189">
                <a:solidFill>
                  <a:srgbClr val="000000"/>
                </a:solidFill>
                <a:latin typeface="Helvetica Neue Light"/>
                <a:ea typeface="Helvetica Neue Light"/>
              </a:rPr>
              <a:t>Expectations of Congested Performance</a:t>
            </a: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0" name="cogent-from-lax-diurnal.pdf"/>
          <p:cNvPicPr/>
          <p:nvPr/>
        </p:nvPicPr>
        <p:blipFill>
          <a:blip r:embed="rId1"/>
          <a:stretch>
            <a:fillRect/>
          </a:stretch>
        </p:blipFill>
        <p:spPr>
          <a:xfrm>
            <a:off x="0" y="1010520"/>
            <a:ext cx="13003920" cy="5572800"/>
          </a:xfrm>
          <a:prstGeom prst="rect">
            <a:avLst/>
          </a:prstGeom>
        </p:spPr>
      </p:pic>
      <p:sp>
        <p:nvSpPr>
          <p:cNvPr id="321"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Diurnal Cycles In Practice </a:t>
            </a:r>
            <a:endParaRPr/>
          </a:p>
        </p:txBody>
      </p:sp>
      <p:sp>
        <p:nvSpPr>
          <p:cNvPr id="322" name="CustomShape 2"/>
          <p:cNvSpPr/>
          <p:nvPr/>
        </p:nvSpPr>
        <p:spPr>
          <a:xfrm>
            <a:off x="7848720" y="8470800"/>
            <a:ext cx="4952160" cy="507240"/>
          </a:xfrm>
          <a:prstGeom prst="rect">
            <a:avLst/>
          </a:prstGeom>
        </p:spPr>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3" name="l3-verizon-chicago-download.png"/>
          <p:cNvPicPr/>
          <p:nvPr/>
        </p:nvPicPr>
        <p:blipFill>
          <a:blip r:embed="rId1"/>
          <a:stretch>
            <a:fillRect/>
          </a:stretch>
        </p:blipFill>
        <p:spPr>
          <a:xfrm>
            <a:off x="0" y="1010520"/>
            <a:ext cx="13003920" cy="5572800"/>
          </a:xfrm>
          <a:prstGeom prst="rect">
            <a:avLst/>
          </a:prstGeom>
        </p:spPr>
      </p:pic>
      <p:sp>
        <p:nvSpPr>
          <p:cNvPr id="324"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Diurnal Patterns Are Instructive</a:t>
            </a:r>
            <a:endParaRPr/>
          </a:p>
        </p:txBody>
      </p:sp>
      <p:sp>
        <p:nvSpPr>
          <p:cNvPr id="325" name="CustomShape 2"/>
          <p:cNvSpPr/>
          <p:nvPr/>
        </p:nvSpPr>
        <p:spPr>
          <a:xfrm>
            <a:off x="7848720" y="8470800"/>
            <a:ext cx="4952160" cy="507240"/>
          </a:xfrm>
          <a:prstGeom prst="rect">
            <a:avLst/>
          </a:prstGeom>
        </p:spPr>
        <p:txBody>
          <a:bodyPr bIns="0" lIns="0" rIns="0" tIns="0"/>
          <a:p>
            <a:pPr algn="r">
              <a:lnSpc>
                <a:spcPct val="100000"/>
              </a:lnSpc>
            </a:pPr>
            <a:r>
              <a:rPr lang="en-US" sz="1770">
                <a:solidFill>
                  <a:srgbClr val="747474"/>
                </a:solidFill>
                <a:latin typeface="Helvetica Neue Light"/>
                <a:ea typeface="Helvetica Neue Light"/>
              </a:rPr>
              <a:t>Peak Congestion Can Augur Future Degradation</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6" name="CustomShape 1"/>
          <p:cNvSpPr/>
          <p:nvPr/>
        </p:nvSpPr>
        <p:spPr>
          <a:xfrm>
            <a:off x="571680" y="3289320"/>
            <a:ext cx="11860920" cy="3174120"/>
          </a:xfrm>
          <a:prstGeom prst="rect">
            <a:avLst/>
          </a:prstGeom>
        </p:spPr>
        <p:txBody>
          <a:bodyPr anchor="ctr" bIns="0" lIns="0" rIns="0" tIns="0"/>
          <a:p>
            <a:pPr algn="ctr">
              <a:lnSpc>
                <a:spcPct val="100000"/>
              </a:lnSpc>
            </a:pPr>
            <a:r>
              <a:rPr lang="en-US" sz="4200">
                <a:latin typeface="Helvetica Neue Light"/>
                <a:ea typeface="Helvetica Neue Light"/>
              </a:rPr>
              <a:t>Congestion affecting consumers has not been limited to interconnections with Cogent</a:t>
            </a:r>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7" name="l3-verizon-chicago-download.png"/>
          <p:cNvPicPr/>
          <p:nvPr/>
        </p:nvPicPr>
        <p:blipFill>
          <a:blip r:embed="rId1"/>
          <a:stretch>
            <a:fillRect/>
          </a:stretch>
        </p:blipFill>
        <p:spPr>
          <a:xfrm>
            <a:off x="0" y="1010520"/>
            <a:ext cx="13003920" cy="5572800"/>
          </a:xfrm>
          <a:prstGeom prst="rect">
            <a:avLst/>
          </a:prstGeom>
        </p:spPr>
      </p:pic>
      <p:sp>
        <p:nvSpPr>
          <p:cNvPr id="328"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Level 3 and Verizon</a:t>
            </a:r>
            <a:endParaRPr/>
          </a:p>
        </p:txBody>
      </p:sp>
      <p:sp>
        <p:nvSpPr>
          <p:cNvPr id="329" name="CustomShape 2"/>
          <p:cNvSpPr/>
          <p:nvPr/>
        </p:nvSpPr>
        <p:spPr>
          <a:xfrm>
            <a:off x="7848720" y="8470800"/>
            <a:ext cx="4952160" cy="50724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Ongoing</a:t>
            </a:r>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30" name="xo-twc-dc-download.pdf"/>
          <p:cNvPicPr/>
          <p:nvPr/>
        </p:nvPicPr>
        <p:blipFill>
          <a:blip r:embed="rId1"/>
          <a:stretch>
            <a:fillRect/>
          </a:stretch>
        </p:blipFill>
        <p:spPr>
          <a:xfrm>
            <a:off x="0" y="1010520"/>
            <a:ext cx="13003920" cy="5572800"/>
          </a:xfrm>
          <a:prstGeom prst="rect">
            <a:avLst/>
          </a:prstGeom>
        </p:spPr>
      </p:pic>
      <p:sp>
        <p:nvSpPr>
          <p:cNvPr id="331"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XO and Time Warner Cable</a:t>
            </a:r>
            <a:endParaRPr/>
          </a:p>
        </p:txBody>
      </p:sp>
      <p:sp>
        <p:nvSpPr>
          <p:cNvPr id="332" name="CustomShape 2"/>
          <p:cNvSpPr/>
          <p:nvPr/>
        </p:nvSpPr>
        <p:spPr>
          <a:xfrm>
            <a:off x="7848720" y="8470800"/>
            <a:ext cx="4952160" cy="50724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Ongoing</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0" name="Screen Shot 1393-08-14 at 5.41.13 PM.png"/>
          <p:cNvPicPr/>
          <p:nvPr/>
        </p:nvPicPr>
        <p:blipFill>
          <a:blip r:embed="rId1"/>
          <a:stretch>
            <a:fillRect/>
          </a:stretch>
        </p:blipFill>
        <p:spPr>
          <a:xfrm>
            <a:off x="0" y="0"/>
            <a:ext cx="13003920" cy="7593840"/>
          </a:xfrm>
          <a:prstGeom prst="rect">
            <a:avLst/>
          </a:prstGeom>
        </p:spPr>
      </p:pic>
      <p:sp>
        <p:nvSpPr>
          <p:cNvPr id="261"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Information Asymmetries Create are Public Issues </a:t>
            </a:r>
            <a:endParaRPr/>
          </a:p>
        </p:txBody>
      </p:sp>
      <p:sp>
        <p:nvSpPr>
          <p:cNvPr id="262"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Service Providers Need Data</a:t>
            </a:r>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3" name="CustomShape 1"/>
          <p:cNvSpPr/>
          <p:nvPr/>
        </p:nvSpPr>
        <p:spPr>
          <a:xfrm>
            <a:off x="1270080" y="2159640"/>
            <a:ext cx="10464120" cy="4976280"/>
          </a:xfrm>
          <a:prstGeom prst="rect">
            <a:avLst/>
          </a:prstGeom>
        </p:spPr>
        <p:txBody>
          <a:bodyPr anchor="ctr" bIns="50760" lIns="50760" rIns="50760" tIns="50760"/>
          <a:p>
            <a:pPr algn="ctr">
              <a:lnSpc>
                <a:spcPct val="100000"/>
              </a:lnSpc>
            </a:pPr>
            <a:r>
              <a:rPr lang="en-US" sz="4000">
                <a:solidFill>
                  <a:srgbClr val="747474"/>
                </a:solidFill>
                <a:latin typeface="Helvetica Neue Light"/>
                <a:ea typeface="Helvetica Neue Light"/>
              </a:rPr>
              <a:t>Our data shows that traffic from specific Access ISP customers across interconnections with specific Transit ISPs experienced degraded performance, and that this degradation forms a pattern wherever specific Access ISPs and Transit ISPs exchange traffic. </a:t>
            </a:r>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34" name="Screen Shot 1393-08-14 at 4.44.08 PM.png"/>
          <p:cNvPicPr/>
          <p:nvPr/>
        </p:nvPicPr>
        <p:blipFill>
          <a:blip r:embed="rId1"/>
          <a:stretch>
            <a:fillRect/>
          </a:stretch>
        </p:blipFill>
        <p:spPr>
          <a:xfrm>
            <a:off x="0" y="0"/>
            <a:ext cx="13003920" cy="7593840"/>
          </a:xfrm>
          <a:prstGeom prst="rect">
            <a:avLst/>
          </a:prstGeom>
        </p:spPr>
      </p:pic>
      <p:sp>
        <p:nvSpPr>
          <p:cNvPr id="335"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Assessment of Prioritization</a:t>
            </a:r>
            <a:endParaRPr/>
          </a:p>
        </p:txBody>
      </p:sp>
      <p:sp>
        <p:nvSpPr>
          <p:cNvPr id="336" name="CustomShape 2"/>
          <p:cNvSpPr/>
          <p:nvPr/>
        </p:nvSpPr>
        <p:spPr>
          <a:xfrm>
            <a:off x="7848720" y="8470800"/>
            <a:ext cx="4952160" cy="50724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Cross the Board Increases</a:t>
            </a:r>
            <a:endParaRPr/>
          </a:p>
        </p:txBody>
      </p:sp>
      <p:sp>
        <p:nvSpPr>
          <p:cNvPr id="337" name="CustomShape 3"/>
          <p:cNvSpPr/>
          <p:nvPr/>
        </p:nvSpPr>
        <p:spPr>
          <a:xfrm>
            <a:off x="2743200" y="6083280"/>
            <a:ext cx="699120" cy="443880"/>
          </a:xfrm>
          <a:prstGeom prst="rect">
            <a:avLst/>
          </a:prstGeom>
          <a:ln w="63360">
            <a:solidFill>
              <a:srgbClr val="a95648"/>
            </a:solidFill>
            <a:miter/>
          </a:ln>
        </p:spPr>
      </p:sp>
      <p:sp>
        <p:nvSpPr>
          <p:cNvPr id="338" name="CustomShape 4"/>
          <p:cNvSpPr/>
          <p:nvPr/>
        </p:nvSpPr>
        <p:spPr>
          <a:xfrm>
            <a:off x="2743200" y="5346720"/>
            <a:ext cx="699120" cy="443880"/>
          </a:xfrm>
          <a:prstGeom prst="rect">
            <a:avLst/>
          </a:prstGeom>
          <a:ln w="63360">
            <a:solidFill>
              <a:srgbClr val="a95648"/>
            </a:solidFill>
            <a:miter/>
          </a:ln>
        </p:spPr>
      </p:sp>
      <p:sp>
        <p:nvSpPr>
          <p:cNvPr id="339" name="CustomShape 5"/>
          <p:cNvSpPr/>
          <p:nvPr/>
        </p:nvSpPr>
        <p:spPr>
          <a:xfrm>
            <a:off x="2743200" y="3962520"/>
            <a:ext cx="699120" cy="443880"/>
          </a:xfrm>
          <a:prstGeom prst="rect">
            <a:avLst/>
          </a:prstGeom>
          <a:ln w="63360">
            <a:solidFill>
              <a:srgbClr val="a95648"/>
            </a:solidFill>
            <a:miter/>
          </a:ln>
        </p:spPr>
      </p:sp>
      <p:sp>
        <p:nvSpPr>
          <p:cNvPr id="340" name="CustomShape 6"/>
          <p:cNvSpPr/>
          <p:nvPr/>
        </p:nvSpPr>
        <p:spPr>
          <a:xfrm>
            <a:off x="2743200" y="3238560"/>
            <a:ext cx="699120" cy="443880"/>
          </a:xfrm>
          <a:prstGeom prst="rect">
            <a:avLst/>
          </a:prstGeom>
          <a:ln w="63360">
            <a:solidFill>
              <a:srgbClr val="a95648"/>
            </a:solidFill>
            <a:miter/>
          </a:ln>
        </p:spPr>
      </p:sp>
      <p:sp>
        <p:nvSpPr>
          <p:cNvPr id="341" name="CustomShape 7"/>
          <p:cNvSpPr/>
          <p:nvPr/>
        </p:nvSpPr>
        <p:spPr>
          <a:xfrm>
            <a:off x="2743200" y="1841400"/>
            <a:ext cx="699120" cy="443880"/>
          </a:xfrm>
          <a:prstGeom prst="rect">
            <a:avLst/>
          </a:prstGeom>
          <a:ln w="63360">
            <a:solidFill>
              <a:srgbClr val="a95648"/>
            </a:solidFill>
            <a:miter/>
          </a:ln>
        </p:spPr>
      </p:sp>
      <p:sp>
        <p:nvSpPr>
          <p:cNvPr id="342" name="CustomShape 8"/>
          <p:cNvSpPr/>
          <p:nvPr/>
        </p:nvSpPr>
        <p:spPr>
          <a:xfrm>
            <a:off x="2743200" y="1143000"/>
            <a:ext cx="699120" cy="443880"/>
          </a:xfrm>
          <a:prstGeom prst="rect">
            <a:avLst/>
          </a:prstGeom>
          <a:ln w="63360">
            <a:solidFill>
              <a:srgbClr val="a95648"/>
            </a:solidFill>
            <a:miter/>
          </a:ln>
        </p:spPr>
      </p:sp>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43" name="cogent-from-sea.pdf"/>
          <p:cNvPicPr/>
          <p:nvPr/>
        </p:nvPicPr>
        <p:blipFill>
          <a:blip r:embed="rId1"/>
          <a:stretch>
            <a:fillRect/>
          </a:stretch>
        </p:blipFill>
        <p:spPr>
          <a:xfrm>
            <a:off x="0" y="1010520"/>
            <a:ext cx="13003920" cy="5572800"/>
          </a:xfrm>
          <a:prstGeom prst="rect">
            <a:avLst/>
          </a:prstGeom>
        </p:spPr>
      </p:pic>
      <p:sp>
        <p:nvSpPr>
          <p:cNvPr id="344"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Assessment of Prioritization</a:t>
            </a:r>
            <a:endParaRPr/>
          </a:p>
        </p:txBody>
      </p:sp>
      <p:sp>
        <p:nvSpPr>
          <p:cNvPr id="345" name="CustomShape 2"/>
          <p:cNvSpPr/>
          <p:nvPr/>
        </p:nvSpPr>
        <p:spPr>
          <a:xfrm>
            <a:off x="7848720" y="8470800"/>
            <a:ext cx="4952160" cy="507240"/>
          </a:xfrm>
          <a:prstGeom prst="rect">
            <a:avLst/>
          </a:prstGeom>
        </p:spPr>
        <p:txBody>
          <a:bodyPr bIns="0" lIns="0" rIns="0" tIns="0"/>
          <a:p>
            <a:pPr algn="r">
              <a:lnSpc>
                <a:spcPct val="100000"/>
              </a:lnSpc>
            </a:pPr>
            <a:r>
              <a:rPr lang="en-US" sz="2600">
                <a:solidFill>
                  <a:srgbClr val="747474"/>
                </a:solidFill>
                <a:latin typeface="Helvetica Neue Light"/>
                <a:ea typeface="Helvetica Neue Light"/>
              </a:rPr>
              <a:t>Cross the Board Increases</a:t>
            </a:r>
            <a:endParaRPr/>
          </a:p>
        </p:txBody>
      </p:sp>
      <p:sp>
        <p:nvSpPr>
          <p:cNvPr id="346" name="CustomShape 3"/>
          <p:cNvSpPr/>
          <p:nvPr/>
        </p:nvSpPr>
        <p:spPr>
          <a:xfrm>
            <a:off x="8166240" y="2222640"/>
            <a:ext cx="1497240" cy="3148920"/>
          </a:xfrm>
          <a:prstGeom prst="rect">
            <a:avLst/>
          </a:prstGeom>
          <a:ln w="63360">
            <a:solidFill>
              <a:srgbClr val="5e603a"/>
            </a:solidFill>
            <a:miter/>
          </a:ln>
        </p:spPr>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7" name="CustomShape 1"/>
          <p:cNvSpPr/>
          <p:nvPr/>
        </p:nvSpPr>
        <p:spPr>
          <a:xfrm>
            <a:off x="571680" y="3289320"/>
            <a:ext cx="11860920" cy="3174120"/>
          </a:xfrm>
          <a:prstGeom prst="rect">
            <a:avLst/>
          </a:prstGeom>
        </p:spPr>
        <p:txBody>
          <a:bodyPr anchor="ctr" bIns="0" lIns="0" rIns="0" tIns="0"/>
          <a:p>
            <a:pPr algn="ctr">
              <a:lnSpc>
                <a:spcPct val="100000"/>
              </a:lnSpc>
            </a:pPr>
            <a:r>
              <a:rPr lang="en-US" sz="4200">
                <a:latin typeface="Helvetica Neue Light"/>
                <a:ea typeface="Helvetica Neue Light"/>
              </a:rPr>
              <a:t>Raw Data Access and Processed Data Extraction Tools</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48" name="Screen Shot 1393-08-15 at 12.45.44 PM.png"/>
          <p:cNvPicPr/>
          <p:nvPr/>
        </p:nvPicPr>
        <p:blipFill>
          <a:blip r:embed="rId1"/>
          <a:stretch>
            <a:fillRect/>
          </a:stretch>
        </p:blipFill>
        <p:spPr>
          <a:xfrm>
            <a:off x="0" y="0"/>
            <a:ext cx="13003920" cy="7593840"/>
          </a:xfrm>
          <a:prstGeom prst="rect">
            <a:avLst/>
          </a:prstGeom>
        </p:spPr>
      </p:pic>
      <p:pic>
        <p:nvPicPr>
          <p:cNvPr descr="" id="349" name=""/>
          <p:cNvPicPr/>
          <p:nvPr/>
        </p:nvPicPr>
        <p:blipFill>
          <a:blip r:embed="rId2"/>
          <a:stretch>
            <a:fillRect/>
          </a:stretch>
        </p:blipFill>
        <p:spPr>
          <a:xfrm>
            <a:off x="-50760" y="-50760"/>
            <a:ext cx="13105800" cy="7695360"/>
          </a:xfrm>
          <a:prstGeom prst="rect">
            <a:avLst/>
          </a:prstGeom>
        </p:spPr>
      </p:pic>
      <p:sp>
        <p:nvSpPr>
          <p:cNvPr id="350"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Measurement Lab Telescope</a:t>
            </a:r>
            <a:endParaRPr/>
          </a:p>
        </p:txBody>
      </p:sp>
      <p:sp>
        <p:nvSpPr>
          <p:cNvPr id="351"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Python to extract M-Lab data</a:t>
            </a:r>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52" name="Screen Shot 1393-08-14 at 5.32.05 PM.png"/>
          <p:cNvPicPr/>
          <p:nvPr/>
        </p:nvPicPr>
        <p:blipFill>
          <a:blip r:embed="rId1"/>
          <a:stretch>
            <a:fillRect/>
          </a:stretch>
        </p:blipFill>
        <p:spPr>
          <a:xfrm>
            <a:off x="0" y="0"/>
            <a:ext cx="13003920" cy="7593840"/>
          </a:xfrm>
          <a:prstGeom prst="rect">
            <a:avLst/>
          </a:prstGeom>
        </p:spPr>
      </p:pic>
      <p:pic>
        <p:nvPicPr>
          <p:cNvPr descr="" id="353" name=""/>
          <p:cNvPicPr/>
          <p:nvPr/>
        </p:nvPicPr>
        <p:blipFill>
          <a:blip r:embed="rId2"/>
          <a:stretch>
            <a:fillRect/>
          </a:stretch>
        </p:blipFill>
        <p:spPr>
          <a:xfrm>
            <a:off x="-50760" y="-50760"/>
            <a:ext cx="13105800" cy="7695360"/>
          </a:xfrm>
          <a:prstGeom prst="rect">
            <a:avLst/>
          </a:prstGeom>
        </p:spPr>
      </p:pic>
      <p:sp>
        <p:nvSpPr>
          <p:cNvPr id="354"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Measurement Lab Observatory</a:t>
            </a:r>
            <a:endParaRPr/>
          </a:p>
        </p:txBody>
      </p:sp>
      <p:sp>
        <p:nvSpPr>
          <p:cNvPr id="355"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Currently US Only </a:t>
            </a:r>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56" name="Screen Shot 2015-01-12 at 9.21.56 PM.png"/>
          <p:cNvPicPr/>
          <p:nvPr/>
        </p:nvPicPr>
        <p:blipFill>
          <a:blip r:embed="rId1"/>
          <a:stretch>
            <a:fillRect/>
          </a:stretch>
        </p:blipFill>
        <p:spPr>
          <a:xfrm>
            <a:off x="0" y="0"/>
            <a:ext cx="13003920" cy="7593840"/>
          </a:xfrm>
          <a:prstGeom prst="rect">
            <a:avLst/>
          </a:prstGeom>
        </p:spPr>
      </p:pic>
      <p:sp>
        <p:nvSpPr>
          <p:cNvPr id="357"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Raw Data: BigQuery</a:t>
            </a:r>
            <a:endParaRPr/>
          </a:p>
        </p:txBody>
      </p:sp>
      <p:sp>
        <p:nvSpPr>
          <p:cNvPr id="358"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Structured Database Access</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59" name="Screen Shot 2015-01-12 at 9.14.27 PM.png"/>
          <p:cNvPicPr/>
          <p:nvPr/>
        </p:nvPicPr>
        <p:blipFill>
          <a:blip r:embed="rId1"/>
          <a:stretch>
            <a:fillRect/>
          </a:stretch>
        </p:blipFill>
        <p:spPr>
          <a:xfrm>
            <a:off x="0" y="0"/>
            <a:ext cx="13003920" cy="7593840"/>
          </a:xfrm>
          <a:prstGeom prst="rect">
            <a:avLst/>
          </a:prstGeom>
        </p:spPr>
      </p:pic>
      <p:sp>
        <p:nvSpPr>
          <p:cNvPr id="360" name="CustomShape 1"/>
          <p:cNvSpPr/>
          <p:nvPr/>
        </p:nvSpPr>
        <p:spPr>
          <a:xfrm>
            <a:off x="1138680" y="7836120"/>
            <a:ext cx="6099480" cy="1701000"/>
          </a:xfrm>
          <a:prstGeom prst="rect">
            <a:avLst/>
          </a:prstGeom>
        </p:spPr>
        <p:txBody>
          <a:bodyPr anchor="ctr" bIns="0" lIns="0" rIns="0" tIns="0"/>
          <a:p>
            <a:pPr algn="r">
              <a:lnSpc>
                <a:spcPct val="100000"/>
              </a:lnSpc>
            </a:pPr>
            <a:r>
              <a:rPr lang="en-US" sz="4200">
                <a:latin typeface="Helvetica Neue Light"/>
                <a:ea typeface="Helvetica Neue Light"/>
              </a:rPr>
              <a:t>Raw Data: Cloud Storage</a:t>
            </a:r>
            <a:endParaRPr/>
          </a:p>
        </p:txBody>
      </p:sp>
      <p:sp>
        <p:nvSpPr>
          <p:cNvPr id="361"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Raw Datafile Access</a:t>
            </a: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62" name="Screen Shot 2014-12-30 at 7.14.34 PM.png"/>
          <p:cNvPicPr/>
          <p:nvPr/>
        </p:nvPicPr>
        <p:blipFill>
          <a:blip r:embed="rId1"/>
          <a:stretch>
            <a:fillRect/>
          </a:stretch>
        </p:blipFill>
        <p:spPr>
          <a:xfrm>
            <a:off x="6502320" y="0"/>
            <a:ext cx="6501600" cy="9752760"/>
          </a:xfrm>
          <a:prstGeom prst="rect">
            <a:avLst/>
          </a:prstGeom>
        </p:spPr>
      </p:pic>
      <p:sp>
        <p:nvSpPr>
          <p:cNvPr id="363"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Growing the Network</a:t>
            </a:r>
            <a:endParaRPr/>
          </a:p>
        </p:txBody>
      </p:sp>
      <p:sp>
        <p:nvSpPr>
          <p:cNvPr id="364" name="CustomShape 2"/>
          <p:cNvSpPr/>
          <p:nvPr/>
        </p:nvSpPr>
        <p:spPr>
          <a:xfrm>
            <a:off x="571680" y="2222640"/>
            <a:ext cx="5079240" cy="6666840"/>
          </a:xfrm>
          <a:prstGeom prst="rect">
            <a:avLst/>
          </a:prstGeom>
        </p:spPr>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5" name="CustomShape 1"/>
          <p:cNvSpPr/>
          <p:nvPr/>
        </p:nvSpPr>
        <p:spPr>
          <a:xfrm>
            <a:off x="1270080" y="6362640"/>
            <a:ext cx="10464120" cy="396000"/>
          </a:xfrm>
          <a:prstGeom prst="rect">
            <a:avLst/>
          </a:prstGeom>
        </p:spPr>
        <p:txBody>
          <a:bodyPr bIns="0" lIns="0" rIns="0" tIns="0"/>
          <a:p>
            <a:pPr algn="ctr">
              <a:lnSpc>
                <a:spcPct val="100000"/>
              </a:lnSpc>
            </a:pPr>
            <a:r>
              <a:rPr lang="en-US" sz="2600" u="sng">
                <a:solidFill>
                  <a:srgbClr val="0000ff"/>
                </a:solidFill>
                <a:latin typeface="Helvetica Neue Medium"/>
                <a:ea typeface="Helvetica Neue Medium"/>
                <a:hlinkClick r:id="rId1"/>
              </a:rPr>
              <a:t>measurementlab.net</a:t>
            </a:r>
            <a:endParaRPr/>
          </a:p>
        </p:txBody>
      </p:sp>
      <p:sp>
        <p:nvSpPr>
          <p:cNvPr id="366" name="CustomShape 2"/>
          <p:cNvSpPr/>
          <p:nvPr/>
        </p:nvSpPr>
        <p:spPr>
          <a:xfrm>
            <a:off x="1270080" y="3683520"/>
            <a:ext cx="10464120" cy="1928880"/>
          </a:xfrm>
          <a:prstGeom prst="rect">
            <a:avLst/>
          </a:prstGeom>
        </p:spPr>
        <p:txBody>
          <a:bodyPr anchor="ctr" bIns="50760" lIns="50760" rIns="50760" tIns="50760"/>
          <a:p>
            <a:pPr algn="ctr">
              <a:lnSpc>
                <a:spcPct val="100000"/>
              </a:lnSpc>
            </a:pPr>
            <a:r>
              <a:rPr lang="en-US" sz="4000">
                <a:solidFill>
                  <a:srgbClr val="747474"/>
                </a:solidFill>
                <a:latin typeface="Helvetica Neue Light"/>
                <a:ea typeface="Helvetica Neue Light"/>
              </a:rPr>
              <a:t>There is still much more in Measurement Lab’s dataset. Please explore.</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CustomShape 1"/>
          <p:cNvSpPr/>
          <p:nvPr/>
        </p:nvSpPr>
        <p:spPr>
          <a:xfrm>
            <a:off x="571680" y="3289320"/>
            <a:ext cx="11860920" cy="3174120"/>
          </a:xfrm>
          <a:prstGeom prst="rect">
            <a:avLst/>
          </a:prstGeom>
        </p:spPr>
        <p:txBody>
          <a:bodyPr anchor="ctr" bIns="0" lIns="0" rIns="0" tIns="0"/>
          <a:p>
            <a:pPr algn="ctr">
              <a:lnSpc>
                <a:spcPct val="100000"/>
              </a:lnSpc>
            </a:pPr>
            <a:r>
              <a:rPr lang="en-US" sz="4200">
                <a:latin typeface="Helvetica Neue Light"/>
                <a:ea typeface="Helvetica Neue Light"/>
              </a:rPr>
              <a:t>Overview of Measurement Lab</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4" name="Screen Shot 2015-01-12 at 9.34.17 PM.png"/>
          <p:cNvPicPr/>
          <p:nvPr/>
        </p:nvPicPr>
        <p:blipFill>
          <a:blip r:embed="rId1"/>
          <a:stretch>
            <a:fillRect/>
          </a:stretch>
        </p:blipFill>
        <p:spPr>
          <a:xfrm>
            <a:off x="0" y="0"/>
            <a:ext cx="13003920" cy="7593840"/>
          </a:xfrm>
          <a:prstGeom prst="rect">
            <a:avLst/>
          </a:prstGeom>
        </p:spPr>
      </p:pic>
      <p:sp>
        <p:nvSpPr>
          <p:cNvPr id="265"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M-Lab’s Global Footprint</a:t>
            </a:r>
            <a:endParaRPr/>
          </a:p>
        </p:txBody>
      </p:sp>
      <p:sp>
        <p:nvSpPr>
          <p:cNvPr id="266" name="CustomShape 2"/>
          <p:cNvSpPr/>
          <p:nvPr/>
        </p:nvSpPr>
        <p:spPr>
          <a:xfrm>
            <a:off x="7848720" y="8470800"/>
            <a:ext cx="4952160" cy="507240"/>
          </a:xfrm>
          <a:prstGeom prst="rect">
            <a:avLst/>
          </a:prstGeom>
        </p:spPr>
        <p:txBody>
          <a:bodyPr bIns="0" lIns="0" rIns="0" tIns="0"/>
          <a:p>
            <a:pPr algn="ctr">
              <a:lnSpc>
                <a:spcPct val="100000"/>
              </a:lnSpc>
            </a:pPr>
            <a:r>
              <a:rPr lang="en-US" sz="2079">
                <a:solidFill>
                  <a:srgbClr val="747474"/>
                </a:solidFill>
                <a:latin typeface="Helvetica Neue"/>
                <a:ea typeface="Helvetica Neue"/>
              </a:rPr>
              <a:t>Servers on Every Continent and Growing</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67" name="Screen Shot 1393-08-14 at 6.24.48 PM.png"/>
          <p:cNvPicPr/>
          <p:nvPr/>
        </p:nvPicPr>
        <p:blipFill>
          <a:blip r:embed="rId1"/>
          <a:stretch>
            <a:fillRect/>
          </a:stretch>
        </p:blipFill>
        <p:spPr>
          <a:xfrm>
            <a:off x="0" y="0"/>
            <a:ext cx="13003920" cy="7593840"/>
          </a:xfrm>
          <a:prstGeom prst="rect">
            <a:avLst/>
          </a:prstGeom>
        </p:spPr>
      </p:pic>
      <p:sp>
        <p:nvSpPr>
          <p:cNvPr id="268" name="CustomShape 1"/>
          <p:cNvSpPr/>
          <p:nvPr/>
        </p:nvSpPr>
        <p:spPr>
          <a:xfrm>
            <a:off x="1409760" y="7785000"/>
            <a:ext cx="5790600" cy="1701000"/>
          </a:xfrm>
          <a:prstGeom prst="rect">
            <a:avLst/>
          </a:prstGeom>
        </p:spPr>
        <p:txBody>
          <a:bodyPr anchor="ctr" bIns="0" lIns="0" rIns="0" tIns="0"/>
          <a:p>
            <a:pPr algn="r">
              <a:lnSpc>
                <a:spcPct val="100000"/>
              </a:lnSpc>
            </a:pPr>
            <a:r>
              <a:rPr lang="en-US" sz="4200">
                <a:latin typeface="Helvetica Neue Light"/>
                <a:ea typeface="Helvetica Neue Light"/>
              </a:rPr>
              <a:t>M-Lab’s Global Footprint</a:t>
            </a:r>
            <a:endParaRPr/>
          </a:p>
        </p:txBody>
      </p:sp>
      <p:sp>
        <p:nvSpPr>
          <p:cNvPr id="269" name="CustomShape 2"/>
          <p:cNvSpPr/>
          <p:nvPr/>
        </p:nvSpPr>
        <p:spPr>
          <a:xfrm>
            <a:off x="7848720" y="8470800"/>
            <a:ext cx="4952160" cy="507240"/>
          </a:xfrm>
          <a:prstGeom prst="rect">
            <a:avLst/>
          </a:prstGeom>
        </p:spPr>
        <p:txBody>
          <a:bodyPr bIns="0" lIns="0" rIns="0" tIns="0"/>
          <a:p>
            <a:pPr algn="ctr">
              <a:lnSpc>
                <a:spcPct val="100000"/>
              </a:lnSpc>
            </a:pPr>
            <a:r>
              <a:rPr lang="en-US" sz="2600">
                <a:solidFill>
                  <a:srgbClr val="747474"/>
                </a:solidFill>
                <a:latin typeface="Helvetica Neue"/>
                <a:ea typeface="Helvetica Neue"/>
              </a:rPr>
              <a:t>Tests from Every Country</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0" name="Screen Shot 2015-01-12 at 9.44.35 PM.png"/>
          <p:cNvPicPr/>
          <p:nvPr/>
        </p:nvPicPr>
        <p:blipFill>
          <a:blip r:embed="rId1"/>
          <a:stretch>
            <a:fillRect/>
          </a:stretch>
        </p:blipFill>
        <p:spPr>
          <a:xfrm>
            <a:off x="6527520" y="0"/>
            <a:ext cx="6476760" cy="9752760"/>
          </a:xfrm>
          <a:prstGeom prst="rect">
            <a:avLst/>
          </a:prstGeom>
        </p:spPr>
      </p:pic>
      <p:sp>
        <p:nvSpPr>
          <p:cNvPr id="271"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Throughput Measurements</a:t>
            </a:r>
            <a:endParaRPr/>
          </a:p>
        </p:txBody>
      </p:sp>
      <p:sp>
        <p:nvSpPr>
          <p:cNvPr id="272" name="CustomShape 2"/>
          <p:cNvSpPr/>
          <p:nvPr/>
        </p:nvSpPr>
        <p:spPr>
          <a:xfrm>
            <a:off x="571680" y="2222640"/>
            <a:ext cx="5079240" cy="666684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M-Lab hosts two active throughput measurements:</a:t>
            </a:r>
            <a:endParaRPr/>
          </a:p>
          <a:p>
            <a:pPr algn="ctr" lvl="1">
              <a:lnSpc>
                <a:spcPct val="100000"/>
              </a:lnSpc>
              <a:buSzPct val="75000"/>
              <a:buFont typeface="Helvetica Neue"/>
              <a:buChar char="•"/>
            </a:pPr>
            <a:r>
              <a:rPr lang="en-US" sz="2600">
                <a:solidFill>
                  <a:srgbClr val="747474"/>
                </a:solidFill>
                <a:latin typeface="Helvetica Neue"/>
                <a:ea typeface="Helvetica Neue"/>
              </a:rPr>
              <a:t>Network Diagnostic Tool (NDT)</a:t>
            </a:r>
            <a:endParaRPr/>
          </a:p>
          <a:p>
            <a:pPr algn="ctr" lvl="1">
              <a:lnSpc>
                <a:spcPct val="100000"/>
              </a:lnSpc>
              <a:buSzPct val="75000"/>
              <a:buFont typeface="Helvetica Neue"/>
              <a:buChar char="•"/>
            </a:pPr>
            <a:r>
              <a:rPr lang="en-US" sz="2600">
                <a:solidFill>
                  <a:srgbClr val="747474"/>
                </a:solidFill>
                <a:latin typeface="Helvetica Neue"/>
                <a:ea typeface="Helvetica Neue"/>
              </a:rPr>
              <a:t>BISmark</a:t>
            </a:r>
            <a:endParaRPr/>
          </a:p>
          <a:p>
            <a:pPr algn="ctr">
              <a:lnSpc>
                <a:spcPct val="100000"/>
              </a:lnSpc>
              <a:buSzPct val="75000"/>
              <a:buFont typeface="Helvetica Neue"/>
              <a:buChar char="•"/>
            </a:pPr>
            <a:r>
              <a:rPr lang="en-US" sz="2600">
                <a:solidFill>
                  <a:srgbClr val="747474"/>
                </a:solidFill>
                <a:latin typeface="Helvetica Neue"/>
                <a:ea typeface="Helvetica Neue"/>
              </a:rPr>
              <a:t>NDT is integrated with numerous applications and receives 200,000 tests from 100,000 clients per day.</a:t>
            </a:r>
            <a:endParaRPr/>
          </a:p>
          <a:p>
            <a:pPr algn="ctr">
              <a:lnSpc>
                <a:spcPct val="100000"/>
              </a:lnSpc>
              <a:buSzPct val="75000"/>
              <a:buFont typeface="Helvetica Neue"/>
              <a:buChar char="•"/>
            </a:pPr>
            <a:r>
              <a:rPr lang="en-US" sz="2600">
                <a:solidFill>
                  <a:srgbClr val="747474"/>
                </a:solidFill>
                <a:latin typeface="Helvetica Neue"/>
                <a:ea typeface="Helvetica Neue"/>
              </a:rPr>
              <a:t>Nearly every country is well-covered.</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3" name="Screen Shot 2015-01-12 at 9.47.25 PM.png"/>
          <p:cNvPicPr/>
          <p:nvPr/>
        </p:nvPicPr>
        <p:blipFill>
          <a:blip r:embed="rId1"/>
          <a:stretch>
            <a:fillRect/>
          </a:stretch>
        </p:blipFill>
        <p:spPr>
          <a:xfrm>
            <a:off x="6502320" y="0"/>
            <a:ext cx="6501600" cy="9752760"/>
          </a:xfrm>
          <a:prstGeom prst="rect">
            <a:avLst/>
          </a:prstGeom>
        </p:spPr>
      </p:pic>
      <p:sp>
        <p:nvSpPr>
          <p:cNvPr id="274"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Transparency</a:t>
            </a:r>
            <a:endParaRPr/>
          </a:p>
        </p:txBody>
      </p:sp>
      <p:sp>
        <p:nvSpPr>
          <p:cNvPr id="275" name="CustomShape 2"/>
          <p:cNvSpPr/>
          <p:nvPr/>
        </p:nvSpPr>
        <p:spPr>
          <a:xfrm>
            <a:off x="571680" y="2222640"/>
            <a:ext cx="5079240" cy="666684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Three active tests:</a:t>
            </a:r>
            <a:endParaRPr/>
          </a:p>
          <a:p>
            <a:pPr algn="ctr" lvl="1">
              <a:lnSpc>
                <a:spcPct val="100000"/>
              </a:lnSpc>
              <a:buSzPct val="75000"/>
              <a:buFont typeface="Helvetica Neue"/>
              <a:buChar char="•"/>
            </a:pPr>
            <a:r>
              <a:rPr lang="en-US" sz="2600">
                <a:solidFill>
                  <a:srgbClr val="747474"/>
                </a:solidFill>
                <a:latin typeface="Helvetica Neue"/>
                <a:ea typeface="Helvetica Neue"/>
              </a:rPr>
              <a:t>Shaperprobe </a:t>
            </a:r>
            <a:endParaRPr/>
          </a:p>
          <a:p>
            <a:pPr algn="ctr" lvl="1">
              <a:lnSpc>
                <a:spcPct val="100000"/>
              </a:lnSpc>
              <a:buSzPct val="75000"/>
              <a:buFont typeface="Helvetica Neue"/>
              <a:buChar char="•"/>
            </a:pPr>
            <a:r>
              <a:rPr lang="en-US" sz="2600">
                <a:solidFill>
                  <a:srgbClr val="747474"/>
                </a:solidFill>
                <a:latin typeface="Helvetica Neue"/>
                <a:ea typeface="Helvetica Neue"/>
              </a:rPr>
              <a:t>Glasnost </a:t>
            </a:r>
            <a:endParaRPr/>
          </a:p>
          <a:p>
            <a:pPr algn="ctr" lvl="1">
              <a:lnSpc>
                <a:spcPct val="100000"/>
              </a:lnSpc>
              <a:buSzPct val="75000"/>
              <a:buFont typeface="Helvetica Neue"/>
              <a:buChar char="•"/>
            </a:pPr>
            <a:r>
              <a:rPr lang="en-US" sz="2600">
                <a:solidFill>
                  <a:srgbClr val="747474"/>
                </a:solidFill>
                <a:latin typeface="Helvetica Neue"/>
                <a:ea typeface="Helvetica Neue"/>
              </a:rPr>
              <a:t>Neubot</a:t>
            </a:r>
            <a:endParaRPr/>
          </a:p>
          <a:p>
            <a:pPr algn="ctr">
              <a:lnSpc>
                <a:spcPct val="100000"/>
              </a:lnSpc>
              <a:buSzPct val="75000"/>
              <a:buFont typeface="Helvetica Neue"/>
              <a:buChar char="•"/>
            </a:pPr>
            <a:r>
              <a:rPr lang="en-US" sz="2600">
                <a:solidFill>
                  <a:srgbClr val="747474"/>
                </a:solidFill>
                <a:latin typeface="Helvetica Neue"/>
                <a:ea typeface="Helvetica Neue"/>
              </a:rPr>
              <a:t>Measure differential traffic performance and traffic classification regimes.</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76" name="Screen Shot 2015-01-12 at 9.52.24 PM.png"/>
          <p:cNvPicPr/>
          <p:nvPr/>
        </p:nvPicPr>
        <p:blipFill>
          <a:blip r:embed="rId1"/>
          <a:stretch>
            <a:fillRect/>
          </a:stretch>
        </p:blipFill>
        <p:spPr>
          <a:xfrm>
            <a:off x="6502320" y="0"/>
            <a:ext cx="6501600" cy="9752760"/>
          </a:xfrm>
          <a:prstGeom prst="rect">
            <a:avLst/>
          </a:prstGeom>
        </p:spPr>
      </p:pic>
      <p:sp>
        <p:nvSpPr>
          <p:cNvPr id="277" name="CustomShape 1"/>
          <p:cNvSpPr/>
          <p:nvPr/>
        </p:nvSpPr>
        <p:spPr>
          <a:xfrm>
            <a:off x="571680" y="330120"/>
            <a:ext cx="5079240" cy="1396440"/>
          </a:xfrm>
          <a:prstGeom prst="rect">
            <a:avLst/>
          </a:prstGeom>
        </p:spPr>
        <p:txBody>
          <a:bodyPr anchor="b" bIns="0" lIns="0" rIns="0" tIns="0"/>
          <a:p>
            <a:pPr algn="ctr">
              <a:lnSpc>
                <a:spcPct val="100000"/>
              </a:lnSpc>
            </a:pPr>
            <a:r>
              <a:rPr lang="en-US" sz="4200">
                <a:latin typeface="Helvetica Neue Light"/>
                <a:ea typeface="Helvetica Neue Light"/>
              </a:rPr>
              <a:t>Path Information</a:t>
            </a:r>
            <a:endParaRPr/>
          </a:p>
        </p:txBody>
      </p:sp>
      <p:sp>
        <p:nvSpPr>
          <p:cNvPr id="278" name="CustomShape 2"/>
          <p:cNvSpPr/>
          <p:nvPr/>
        </p:nvSpPr>
        <p:spPr>
          <a:xfrm>
            <a:off x="571680" y="2222640"/>
            <a:ext cx="5079240" cy="6666840"/>
          </a:xfrm>
          <a:prstGeom prst="rect">
            <a:avLst/>
          </a:prstGeom>
        </p:spPr>
        <p:txBody>
          <a:bodyPr bIns="0" lIns="0" rIns="0" tIns="0"/>
          <a:p>
            <a:pPr algn="ctr">
              <a:lnSpc>
                <a:spcPct val="100000"/>
              </a:lnSpc>
              <a:buSzPct val="75000"/>
              <a:buFont typeface="Helvetica Neue"/>
              <a:buChar char="•"/>
            </a:pPr>
            <a:r>
              <a:rPr lang="en-US" sz="2600">
                <a:solidFill>
                  <a:srgbClr val="747474"/>
                </a:solidFill>
                <a:latin typeface="Helvetica Neue"/>
                <a:ea typeface="Helvetica Neue"/>
              </a:rPr>
              <a:t>Measurement Lab collects paris-traceroutes for every attempt to connect to its sites.</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